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9" r:id="rId2"/>
    <p:sldId id="280" r:id="rId3"/>
    <p:sldId id="281" r:id="rId4"/>
    <p:sldId id="282" r:id="rId5"/>
    <p:sldId id="283" r:id="rId6"/>
    <p:sldId id="287" r:id="rId7"/>
    <p:sldId id="288" r:id="rId8"/>
    <p:sldId id="289" r:id="rId9"/>
    <p:sldId id="290" r:id="rId10"/>
    <p:sldId id="291" r:id="rId11"/>
    <p:sldId id="292" r:id="rId12"/>
    <p:sldId id="293" r:id="rId13"/>
    <p:sldId id="294" r:id="rId14"/>
    <p:sldId id="295" r:id="rId15"/>
    <p:sldId id="296" r:id="rId16"/>
    <p:sldId id="298" r:id="rId17"/>
    <p:sldId id="297" r:id="rId18"/>
    <p:sldId id="299" r:id="rId19"/>
    <p:sldId id="300" r:id="rId20"/>
    <p:sldId id="302" r:id="rId21"/>
    <p:sldId id="301" r:id="rId22"/>
    <p:sldId id="303" r:id="rId23"/>
    <p:sldId id="304" r:id="rId24"/>
    <p:sldId id="306" r:id="rId25"/>
    <p:sldId id="305" r:id="rId26"/>
    <p:sldId id="307" r:id="rId27"/>
    <p:sldId id="308" r:id="rId28"/>
    <p:sldId id="309" r:id="rId29"/>
    <p:sldId id="310" r:id="rId30"/>
    <p:sldId id="311" r:id="rId31"/>
    <p:sldId id="314" r:id="rId32"/>
    <p:sldId id="312" r:id="rId33"/>
    <p:sldId id="313" r:id="rId34"/>
    <p:sldId id="315" r:id="rId35"/>
    <p:sldId id="316" r:id="rId36"/>
    <p:sldId id="317" r:id="rId37"/>
    <p:sldId id="318" r:id="rId38"/>
    <p:sldId id="319" r:id="rId39"/>
    <p:sldId id="320" r:id="rId40"/>
    <p:sldId id="321" r:id="rId41"/>
    <p:sldId id="322" r:id="rId42"/>
    <p:sldId id="323" r:id="rId43"/>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A5AB"/>
    <a:srgbClr val="005B62"/>
    <a:srgbClr val="95B5BA"/>
    <a:srgbClr val="EAE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375" autoAdjust="0"/>
  </p:normalViewPr>
  <p:slideViewPr>
    <p:cSldViewPr>
      <p:cViewPr varScale="1">
        <p:scale>
          <a:sx n="99" d="100"/>
          <a:sy n="99" d="100"/>
        </p:scale>
        <p:origin x="156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E611023-E1B4-4FA2-AE8D-72F8F338314F}" type="slidenum">
              <a:rPr lang="en-US" altLang="en-US"/>
              <a:pPr/>
              <a:t>‹#›</a:t>
            </a:fld>
            <a:endParaRPr lang="en-US" altLang="en-US"/>
          </a:p>
        </p:txBody>
      </p:sp>
    </p:spTree>
    <p:extLst>
      <p:ext uri="{BB962C8B-B14F-4D97-AF65-F5344CB8AC3E}">
        <p14:creationId xmlns:p14="http://schemas.microsoft.com/office/powerpoint/2010/main" val="430027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a:t>
            </a:r>
            <a:r>
              <a:rPr lang="en-US" baseline="0" dirty="0"/>
              <a:t> presentation includes animations and is best viewed by </a:t>
            </a:r>
            <a:r>
              <a:rPr lang="en-US" baseline="0"/>
              <a:t>starting the slideshow</a:t>
            </a:r>
            <a:r>
              <a:rPr lang="en-US" baseline="0" dirty="0"/>
              <a:t>.  </a:t>
            </a:r>
            <a:endParaRPr lang="en-US" dirty="0"/>
          </a:p>
        </p:txBody>
      </p:sp>
      <p:sp>
        <p:nvSpPr>
          <p:cNvPr id="4" name="Slide Number Placeholder 3"/>
          <p:cNvSpPr>
            <a:spLocks noGrp="1"/>
          </p:cNvSpPr>
          <p:nvPr>
            <p:ph type="sldNum" sz="quarter" idx="10"/>
          </p:nvPr>
        </p:nvSpPr>
        <p:spPr/>
        <p:txBody>
          <a:bodyPr/>
          <a:lstStyle/>
          <a:p>
            <a:fld id="{BE611023-E1B4-4FA2-AE8D-72F8F338314F}" type="slidenum">
              <a:rPr lang="en-US" altLang="en-US" smtClean="0"/>
              <a:pPr/>
              <a:t>1</a:t>
            </a:fld>
            <a:endParaRPr lang="en-US" altLang="en-US"/>
          </a:p>
        </p:txBody>
      </p:sp>
    </p:spTree>
    <p:extLst>
      <p:ext uri="{BB962C8B-B14F-4D97-AF65-F5344CB8AC3E}">
        <p14:creationId xmlns:p14="http://schemas.microsoft.com/office/powerpoint/2010/main" val="2413055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2433090253"/>
              </p:ext>
            </p:extLst>
          </p:nvPr>
        </p:nvGraphicFramePr>
        <p:xfrm>
          <a:off x="7162800" y="5721350"/>
          <a:ext cx="1981200" cy="755650"/>
        </p:xfrm>
        <a:graphic>
          <a:graphicData uri="http://schemas.openxmlformats.org/presentationml/2006/ole">
            <mc:AlternateContent xmlns:mc="http://schemas.openxmlformats.org/markup-compatibility/2006">
              <mc:Choice xmlns:v="urn:schemas-microsoft-com:vml" Requires="v">
                <p:oleObj spid="_x0000_s12429" name="Image" r:id="rId3" imgW="2465231" imgH="940346" progId="Photoshop.Image.5">
                  <p:embed/>
                </p:oleObj>
              </mc:Choice>
              <mc:Fallback>
                <p:oleObj name="Image" r:id="rId3" imgW="2465231" imgH="940346" progId="Photoshop.Image.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21350"/>
                        <a:ext cx="1981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a:spLocks noChangeArrowheads="1"/>
          </p:cNvSpPr>
          <p:nvPr/>
        </p:nvSpPr>
        <p:spPr bwMode="auto">
          <a:xfrm>
            <a:off x="0" y="0"/>
            <a:ext cx="9144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6" name="Rectangle 6"/>
          <p:cNvSpPr>
            <a:spLocks noChangeArrowheads="1"/>
          </p:cNvSpPr>
          <p:nvPr/>
        </p:nvSpPr>
        <p:spPr bwMode="auto">
          <a:xfrm>
            <a:off x="0" y="0"/>
            <a:ext cx="9144000" cy="68580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7" name="Rectangle 8" descr="Narrow horizontal"/>
          <p:cNvSpPr>
            <a:spLocks noChangeArrowheads="1"/>
          </p:cNvSpPr>
          <p:nvPr/>
        </p:nvSpPr>
        <p:spPr bwMode="auto">
          <a:xfrm>
            <a:off x="0" y="1752600"/>
            <a:ext cx="9144000" cy="304800"/>
          </a:xfrm>
          <a:prstGeom prst="rect">
            <a:avLst/>
          </a:prstGeom>
          <a:pattFill prst="narHorz">
            <a:fgClr>
              <a:schemeClr val="tx2"/>
            </a:fgClr>
            <a:bgClr>
              <a:srgbClr val="95B5BA"/>
            </a:bgClr>
          </a:patt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8" name="Text Box 10"/>
          <p:cNvSpPr txBox="1">
            <a:spLocks noChangeArrowheads="1"/>
          </p:cNvSpPr>
          <p:nvPr/>
        </p:nvSpPr>
        <p:spPr bwMode="auto">
          <a:xfrm>
            <a:off x="685800" y="6337300"/>
            <a:ext cx="845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US" altLang="en-US" sz="800" b="0" dirty="0">
                <a:solidFill>
                  <a:srgbClr val="7FA5AB"/>
                </a:solidFill>
                <a:latin typeface="Verdana" pitchFamily="34" charset="0"/>
              </a:rPr>
              <a:t>T e c h n o l o g y    S o l u t i o n s   f o r </a:t>
            </a:r>
          </a:p>
          <a:p>
            <a:pPr eaLnBrk="1" hangingPunct="1">
              <a:spcBef>
                <a:spcPct val="50000"/>
              </a:spcBef>
              <a:defRPr/>
            </a:pPr>
            <a:r>
              <a:rPr lang="en-US" altLang="en-US" sz="800" b="0" dirty="0">
                <a:solidFill>
                  <a:srgbClr val="7FA5AB"/>
                </a:solidFill>
                <a:latin typeface="Verdana" pitchFamily="34" charset="0"/>
              </a:rPr>
              <a:t>                             t</a:t>
            </a:r>
            <a:r>
              <a:rPr lang="en-US" altLang="en-US" sz="800" b="0" baseline="0" dirty="0">
                <a:solidFill>
                  <a:srgbClr val="7FA5AB"/>
                </a:solidFill>
                <a:latin typeface="Verdana" pitchFamily="34" charset="0"/>
              </a:rPr>
              <a:t> h e   N a t I o n a l    G u a r d </a:t>
            </a:r>
            <a:r>
              <a:rPr lang="en-US" altLang="en-US" sz="800" b="0" dirty="0">
                <a:solidFill>
                  <a:srgbClr val="7FA5AB"/>
                </a:solidFill>
                <a:latin typeface="Verdana" pitchFamily="34" charset="0"/>
              </a:rPr>
              <a:t>. . . . . . . . . . . . . . . . . . . . . . . . . . . . . . . . . . . . . . . . . . . . . . . . .  www.nationalguard.twinengines.com</a:t>
            </a:r>
          </a:p>
        </p:txBody>
      </p:sp>
      <p:sp>
        <p:nvSpPr>
          <p:cNvPr id="9" name="Rectangle 11"/>
          <p:cNvSpPr>
            <a:spLocks noChangeArrowheads="1"/>
          </p:cNvSpPr>
          <p:nvPr/>
        </p:nvSpPr>
        <p:spPr bwMode="auto">
          <a:xfrm>
            <a:off x="-76200" y="-228600"/>
            <a:ext cx="685800" cy="7391400"/>
          </a:xfrm>
          <a:prstGeom prst="rect">
            <a:avLst/>
          </a:prstGeom>
          <a:gradFill rotWithShape="0">
            <a:gsLst>
              <a:gs pos="0">
                <a:srgbClr val="455456"/>
              </a:gs>
              <a:gs pos="50000">
                <a:srgbClr val="95B5BA"/>
              </a:gs>
              <a:gs pos="100000">
                <a:srgbClr val="455456"/>
              </a:gs>
            </a:gsLst>
            <a:lin ang="5400000" scaled="1"/>
          </a:gra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8196" name="Rectangle 4"/>
          <p:cNvSpPr>
            <a:spLocks noGrp="1" noChangeArrowheads="1"/>
          </p:cNvSpPr>
          <p:nvPr>
            <p:ph type="subTitle" idx="1"/>
          </p:nvPr>
        </p:nvSpPr>
        <p:spPr>
          <a:xfrm>
            <a:off x="1371600" y="2895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199" name="Rectangle 7"/>
          <p:cNvSpPr>
            <a:spLocks noGrp="1" noChangeArrowheads="1"/>
          </p:cNvSpPr>
          <p:nvPr>
            <p:ph type="ctrTitle"/>
          </p:nvPr>
        </p:nvSpPr>
        <p:spPr>
          <a:xfrm>
            <a:off x="1066800" y="304800"/>
            <a:ext cx="7772400" cy="1143000"/>
          </a:xfr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343923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73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53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21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5325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5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75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844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99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115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C6"/>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0" y="0"/>
            <a:ext cx="9144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1027" name="Rectangle 3"/>
          <p:cNvSpPr>
            <a:spLocks noGrp="1" noChangeArrowheads="1"/>
          </p:cNvSpPr>
          <p:nvPr>
            <p:ph type="body" idx="1"/>
          </p:nvPr>
        </p:nvSpPr>
        <p:spPr bwMode="auto">
          <a:xfrm>
            <a:off x="685800" y="19812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aphicFrame>
        <p:nvGraphicFramePr>
          <p:cNvPr id="1028" name="Object 14"/>
          <p:cNvGraphicFramePr>
            <a:graphicFrameLocks noChangeAspect="1"/>
          </p:cNvGraphicFramePr>
          <p:nvPr/>
        </p:nvGraphicFramePr>
        <p:xfrm>
          <a:off x="0" y="0"/>
          <a:ext cx="3100388" cy="1752600"/>
        </p:xfrm>
        <a:graphic>
          <a:graphicData uri="http://schemas.openxmlformats.org/presentationml/2006/ole">
            <mc:AlternateContent xmlns:mc="http://schemas.openxmlformats.org/markup-compatibility/2006">
              <mc:Choice xmlns:v="urn:schemas-microsoft-com:vml" Requires="v">
                <p:oleObj spid="_x0000_s1173" name="Image" r:id="rId14" imgW="3100600" imgH="1690081" progId="Photoshop.Image.5">
                  <p:embed/>
                </p:oleObj>
              </mc:Choice>
              <mc:Fallback>
                <p:oleObj name="Image" r:id="rId14" imgW="3100600" imgH="1690081" progId="Photoshop.Image.5">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1003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12"/>
          <p:cNvSpPr>
            <a:spLocks noChangeArrowheads="1"/>
          </p:cNvSpPr>
          <p:nvPr/>
        </p:nvSpPr>
        <p:spPr bwMode="auto">
          <a:xfrm>
            <a:off x="0" y="0"/>
            <a:ext cx="9144000" cy="68580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1030" name="Rectangle 2"/>
          <p:cNvSpPr>
            <a:spLocks noGrp="1" noChangeArrowheads="1"/>
          </p:cNvSpPr>
          <p:nvPr>
            <p:ph type="title"/>
          </p:nvPr>
        </p:nvSpPr>
        <p:spPr bwMode="auto">
          <a:xfrm>
            <a:off x="685800" y="152400"/>
            <a:ext cx="746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16" descr="Narrow horizontal"/>
          <p:cNvSpPr>
            <a:spLocks noChangeArrowheads="1"/>
          </p:cNvSpPr>
          <p:nvPr/>
        </p:nvSpPr>
        <p:spPr bwMode="auto">
          <a:xfrm>
            <a:off x="0" y="1447800"/>
            <a:ext cx="9144000" cy="304800"/>
          </a:xfrm>
          <a:prstGeom prst="rect">
            <a:avLst/>
          </a:prstGeom>
          <a:pattFill prst="narHorz">
            <a:fgClr>
              <a:schemeClr val="tx2"/>
            </a:fgClr>
            <a:bgClr>
              <a:srgbClr val="95B5BA"/>
            </a:bgClr>
          </a:patt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1032" name="Text Box 18"/>
          <p:cNvSpPr txBox="1">
            <a:spLocks noChangeArrowheads="1"/>
          </p:cNvSpPr>
          <p:nvPr/>
        </p:nvSpPr>
        <p:spPr bwMode="auto">
          <a:xfrm>
            <a:off x="0" y="6324600"/>
            <a:ext cx="9144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US" altLang="en-US" sz="800" b="0">
                <a:solidFill>
                  <a:srgbClr val="7FA5AB"/>
                </a:solidFill>
                <a:latin typeface="Verdana" pitchFamily="34" charset="0"/>
              </a:rPr>
              <a:t>A u t o m a t i o n     S o l u t i o n s   f o r </a:t>
            </a:r>
          </a:p>
          <a:p>
            <a:pPr eaLnBrk="1" hangingPunct="1">
              <a:spcBef>
                <a:spcPct val="50000"/>
              </a:spcBef>
              <a:defRPr/>
            </a:pPr>
            <a:r>
              <a:rPr lang="en-US" altLang="en-US" sz="800" b="0">
                <a:solidFill>
                  <a:srgbClr val="7FA5AB"/>
                </a:solidFill>
                <a:latin typeface="Verdana" pitchFamily="34" charset="0"/>
              </a:rPr>
              <a:t>                             T h e    N a t i o n a l    G u a r d . . . . . . . . . . . . . . . . . . . . . . . . . . . . . . . .. . . . . . . . . . . . . . . . . . . . . . . . . http://nationalguard.twinengines.com</a:t>
            </a:r>
          </a:p>
        </p:txBody>
      </p:sp>
      <p:pic>
        <p:nvPicPr>
          <p:cNvPr id="1033" name="Picture 21" descr="Logo_sm_NG"/>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5715000"/>
            <a:ext cx="18891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utura Hv BT" pitchFamily="34" charset="0"/>
        </a:defRPr>
      </a:lvl2pPr>
      <a:lvl3pPr algn="l" rtl="0" eaLnBrk="0" fontAlgn="base" hangingPunct="0">
        <a:spcBef>
          <a:spcPct val="0"/>
        </a:spcBef>
        <a:spcAft>
          <a:spcPct val="0"/>
        </a:spcAft>
        <a:defRPr sz="3600">
          <a:solidFill>
            <a:schemeClr val="tx2"/>
          </a:solidFill>
          <a:latin typeface="Futura Hv BT" pitchFamily="34" charset="0"/>
        </a:defRPr>
      </a:lvl3pPr>
      <a:lvl4pPr algn="l" rtl="0" eaLnBrk="0" fontAlgn="base" hangingPunct="0">
        <a:spcBef>
          <a:spcPct val="0"/>
        </a:spcBef>
        <a:spcAft>
          <a:spcPct val="0"/>
        </a:spcAft>
        <a:defRPr sz="3600">
          <a:solidFill>
            <a:schemeClr val="tx2"/>
          </a:solidFill>
          <a:latin typeface="Futura Hv BT" pitchFamily="34" charset="0"/>
        </a:defRPr>
      </a:lvl4pPr>
      <a:lvl5pPr algn="l" rtl="0" eaLnBrk="0" fontAlgn="base" hangingPunct="0">
        <a:spcBef>
          <a:spcPct val="0"/>
        </a:spcBef>
        <a:spcAft>
          <a:spcPct val="0"/>
        </a:spcAft>
        <a:defRPr sz="3600">
          <a:solidFill>
            <a:schemeClr val="tx2"/>
          </a:solidFill>
          <a:latin typeface="Futura Hv BT" pitchFamily="34" charset="0"/>
        </a:defRPr>
      </a:lvl5pPr>
      <a:lvl6pPr marL="457200" algn="l" rtl="0" fontAlgn="base">
        <a:spcBef>
          <a:spcPct val="0"/>
        </a:spcBef>
        <a:spcAft>
          <a:spcPct val="0"/>
        </a:spcAft>
        <a:defRPr sz="3600">
          <a:solidFill>
            <a:schemeClr val="tx2"/>
          </a:solidFill>
          <a:latin typeface="Futura Hv BT" pitchFamily="34" charset="0"/>
        </a:defRPr>
      </a:lvl6pPr>
      <a:lvl7pPr marL="914400" algn="l" rtl="0" fontAlgn="base">
        <a:spcBef>
          <a:spcPct val="0"/>
        </a:spcBef>
        <a:spcAft>
          <a:spcPct val="0"/>
        </a:spcAft>
        <a:defRPr sz="3600">
          <a:solidFill>
            <a:schemeClr val="tx2"/>
          </a:solidFill>
          <a:latin typeface="Futura Hv BT" pitchFamily="34" charset="0"/>
        </a:defRPr>
      </a:lvl7pPr>
      <a:lvl8pPr marL="1371600" algn="l" rtl="0" fontAlgn="base">
        <a:spcBef>
          <a:spcPct val="0"/>
        </a:spcBef>
        <a:spcAft>
          <a:spcPct val="0"/>
        </a:spcAft>
        <a:defRPr sz="3600">
          <a:solidFill>
            <a:schemeClr val="tx2"/>
          </a:solidFill>
          <a:latin typeface="Futura Hv BT" pitchFamily="34" charset="0"/>
        </a:defRPr>
      </a:lvl8pPr>
      <a:lvl9pPr marL="1828800" algn="l" rtl="0" fontAlgn="base">
        <a:spcBef>
          <a:spcPct val="0"/>
        </a:spcBef>
        <a:spcAft>
          <a:spcPct val="0"/>
        </a:spcAft>
        <a:defRPr sz="3600">
          <a:solidFill>
            <a:schemeClr val="tx2"/>
          </a:solidFill>
          <a:latin typeface="Futura Hv BT"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5B62"/>
          </a:solidFill>
          <a:latin typeface="Verdana" pitchFamily="34" charset="0"/>
        </a:defRPr>
      </a:lvl2pPr>
      <a:lvl3pPr marL="1143000" indent="-228600" algn="l" rtl="0" eaLnBrk="0" fontAlgn="base" hangingPunct="0">
        <a:spcBef>
          <a:spcPct val="20000"/>
        </a:spcBef>
        <a:spcAft>
          <a:spcPct val="0"/>
        </a:spcAft>
        <a:buSzPct val="80000"/>
        <a:buFont typeface="Wingdings" panose="05000000000000000000" pitchFamily="2" charset="2"/>
        <a:buChar char="v"/>
        <a:defRPr>
          <a:solidFill>
            <a:schemeClr val="tx1"/>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Verdana" pitchFamily="34" charset="0"/>
        </a:defRPr>
      </a:lvl6pPr>
      <a:lvl7pPr marL="2971800" indent="-228600" algn="l" rtl="0" fontAlgn="base">
        <a:spcBef>
          <a:spcPct val="20000"/>
        </a:spcBef>
        <a:spcAft>
          <a:spcPct val="0"/>
        </a:spcAft>
        <a:buChar char="»"/>
        <a:defRPr sz="2000">
          <a:solidFill>
            <a:schemeClr val="tx1"/>
          </a:solidFill>
          <a:latin typeface="Verdana" pitchFamily="34" charset="0"/>
        </a:defRPr>
      </a:lvl7pPr>
      <a:lvl8pPr marL="3429000" indent="-228600" algn="l" rtl="0" fontAlgn="base">
        <a:spcBef>
          <a:spcPct val="20000"/>
        </a:spcBef>
        <a:spcAft>
          <a:spcPct val="0"/>
        </a:spcAft>
        <a:buChar char="»"/>
        <a:defRPr sz="2000">
          <a:solidFill>
            <a:schemeClr val="tx1"/>
          </a:solidFill>
          <a:latin typeface="Verdana" pitchFamily="34" charset="0"/>
        </a:defRPr>
      </a:lvl8pPr>
      <a:lvl9pPr marL="3886200" indent="-228600" algn="l" rtl="0" fontAlgn="base">
        <a:spcBef>
          <a:spcPct val="20000"/>
        </a:spcBef>
        <a:spcAft>
          <a:spcPct val="0"/>
        </a:spcAft>
        <a:buChar char="»"/>
        <a:defRPr sz="20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TwinEngines</a:t>
            </a:r>
            <a:r>
              <a:rPr lang="en-US" altLang="en-US" dirty="0"/>
              <a:t> Case Management</a:t>
            </a:r>
            <a:endParaRPr lang="en-US" dirty="0"/>
          </a:p>
        </p:txBody>
      </p:sp>
      <p:sp>
        <p:nvSpPr>
          <p:cNvPr id="3" name="Content Placeholder 2"/>
          <p:cNvSpPr>
            <a:spLocks noGrp="1"/>
          </p:cNvSpPr>
          <p:nvPr>
            <p:ph idx="1"/>
          </p:nvPr>
        </p:nvSpPr>
        <p:spPr>
          <a:xfrm>
            <a:off x="228600" y="1752600"/>
            <a:ext cx="8763000" cy="4419600"/>
          </a:xfrm>
        </p:spPr>
        <p:txBody>
          <a:bodyPr/>
          <a:lstStyle/>
          <a:p>
            <a:r>
              <a:rPr lang="en-US" dirty="0"/>
              <a:t>Workflow automation solution for the National Guard.</a:t>
            </a:r>
          </a:p>
          <a:p>
            <a:r>
              <a:rPr lang="en-US" dirty="0"/>
              <a:t>Customizable “Case Types” with pre-defined approval processes, tasking, and documentation requirements.</a:t>
            </a:r>
          </a:p>
          <a:p>
            <a:r>
              <a:rPr lang="en-US" dirty="0"/>
              <a:t>Top down and bottom up visibility with organization level security based on force structure.</a:t>
            </a:r>
          </a:p>
          <a:p>
            <a:pPr lvl="1"/>
            <a:r>
              <a:rPr lang="en-US" dirty="0"/>
              <a:t>Additional customizations possible (e.g. Directorates, Sections, etc.)</a:t>
            </a:r>
          </a:p>
          <a:p>
            <a:pPr marL="0" indent="0">
              <a:buNone/>
            </a:pPr>
            <a:endParaRPr lang="en-US" dirty="0"/>
          </a:p>
        </p:txBody>
      </p:sp>
    </p:spTree>
    <p:extLst>
      <p:ext uri="{BB962C8B-B14F-4D97-AF65-F5344CB8AC3E}">
        <p14:creationId xmlns:p14="http://schemas.microsoft.com/office/powerpoint/2010/main" val="307163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76200" y="1828800"/>
            <a:ext cx="5895975" cy="4432954"/>
          </a:xfrm>
          <a:prstGeom prst="rect">
            <a:avLst/>
          </a:prstGeom>
        </p:spPr>
      </p:pic>
      <p:grpSp>
        <p:nvGrpSpPr>
          <p:cNvPr id="13" name="Group 12"/>
          <p:cNvGrpSpPr/>
          <p:nvPr/>
        </p:nvGrpSpPr>
        <p:grpSpPr>
          <a:xfrm>
            <a:off x="116304" y="2144954"/>
            <a:ext cx="8774163" cy="3189046"/>
            <a:chOff x="116304" y="2144954"/>
            <a:chExt cx="8774163" cy="3189046"/>
          </a:xfrm>
        </p:grpSpPr>
        <p:sp>
          <p:nvSpPr>
            <p:cNvPr id="5" name="Rectangle 4"/>
            <p:cNvSpPr/>
            <p:nvPr/>
          </p:nvSpPr>
          <p:spPr bwMode="auto">
            <a:xfrm>
              <a:off x="152400" y="3811062"/>
              <a:ext cx="761999"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6" name="Rectangle 5"/>
            <p:cNvSpPr/>
            <p:nvPr/>
          </p:nvSpPr>
          <p:spPr bwMode="auto">
            <a:xfrm>
              <a:off x="1752600" y="3928570"/>
              <a:ext cx="990600" cy="26243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7" name="Rectangle 6"/>
            <p:cNvSpPr/>
            <p:nvPr/>
          </p:nvSpPr>
          <p:spPr bwMode="auto">
            <a:xfrm>
              <a:off x="2643187" y="4495800"/>
              <a:ext cx="2767013"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8" name="Rectangle 7"/>
            <p:cNvSpPr/>
            <p:nvPr/>
          </p:nvSpPr>
          <p:spPr bwMode="auto">
            <a:xfrm>
              <a:off x="152399" y="4807808"/>
              <a:ext cx="990601" cy="221392"/>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9" name="Rectangle 8"/>
            <p:cNvSpPr/>
            <p:nvPr/>
          </p:nvSpPr>
          <p:spPr bwMode="auto">
            <a:xfrm>
              <a:off x="152400" y="5105400"/>
              <a:ext cx="1676400"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0" name="Rectangle 9"/>
            <p:cNvSpPr/>
            <p:nvPr/>
          </p:nvSpPr>
          <p:spPr bwMode="auto">
            <a:xfrm>
              <a:off x="2438400" y="5112077"/>
              <a:ext cx="1066800" cy="221923"/>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1" name="Rectangle 10"/>
            <p:cNvSpPr/>
            <p:nvPr/>
          </p:nvSpPr>
          <p:spPr bwMode="auto">
            <a:xfrm>
              <a:off x="116304" y="2144954"/>
              <a:ext cx="5751096" cy="1478816"/>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2" name="TextBox 11"/>
            <p:cNvSpPr txBox="1"/>
            <p:nvPr/>
          </p:nvSpPr>
          <p:spPr>
            <a:xfrm>
              <a:off x="7502274" y="2864043"/>
              <a:ext cx="1388193" cy="523220"/>
            </a:xfrm>
            <a:prstGeom prst="rect">
              <a:avLst/>
            </a:prstGeom>
            <a:noFill/>
          </p:spPr>
          <p:txBody>
            <a:bodyPr wrap="square" rtlCol="0">
              <a:spAutoFit/>
            </a:bodyPr>
            <a:lstStyle/>
            <a:p>
              <a:r>
                <a:rPr lang="en-US" sz="1400" b="0" dirty="0">
                  <a:latin typeface="Futura Hv BT (Body)"/>
                </a:rPr>
                <a:t>Prepopulated data</a:t>
              </a:r>
            </a:p>
          </p:txBody>
        </p:sp>
      </p:grpSp>
    </p:spTree>
    <p:extLst>
      <p:ext uri="{BB962C8B-B14F-4D97-AF65-F5344CB8AC3E}">
        <p14:creationId xmlns:p14="http://schemas.microsoft.com/office/powerpoint/2010/main" val="24309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76200" y="1828800"/>
            <a:ext cx="5367338" cy="4476107"/>
          </a:xfrm>
          <a:prstGeom prst="rect">
            <a:avLst/>
          </a:prstGeom>
        </p:spPr>
      </p:pic>
      <p:grpSp>
        <p:nvGrpSpPr>
          <p:cNvPr id="8" name="Group 7"/>
          <p:cNvGrpSpPr/>
          <p:nvPr/>
        </p:nvGrpSpPr>
        <p:grpSpPr>
          <a:xfrm>
            <a:off x="116304" y="2209800"/>
            <a:ext cx="8774163" cy="3780461"/>
            <a:chOff x="116304" y="2209800"/>
            <a:chExt cx="8774163" cy="3780461"/>
          </a:xfrm>
        </p:grpSpPr>
        <p:sp>
          <p:nvSpPr>
            <p:cNvPr id="5" name="Rectangle 4"/>
            <p:cNvSpPr/>
            <p:nvPr/>
          </p:nvSpPr>
          <p:spPr bwMode="auto">
            <a:xfrm>
              <a:off x="116304" y="2209800"/>
              <a:ext cx="5217696" cy="2438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6" name="Rectangle 5"/>
            <p:cNvSpPr/>
            <p:nvPr/>
          </p:nvSpPr>
          <p:spPr bwMode="auto">
            <a:xfrm>
              <a:off x="304800" y="5791200"/>
              <a:ext cx="2386389" cy="199061"/>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7" name="TextBox 6"/>
            <p:cNvSpPr txBox="1"/>
            <p:nvPr/>
          </p:nvSpPr>
          <p:spPr>
            <a:xfrm>
              <a:off x="7502274" y="2864043"/>
              <a:ext cx="1388193" cy="523220"/>
            </a:xfrm>
            <a:prstGeom prst="rect">
              <a:avLst/>
            </a:prstGeom>
            <a:noFill/>
          </p:spPr>
          <p:txBody>
            <a:bodyPr wrap="square" rtlCol="0">
              <a:spAutoFit/>
            </a:bodyPr>
            <a:lstStyle/>
            <a:p>
              <a:r>
                <a:rPr lang="en-US" sz="1400" b="0" dirty="0">
                  <a:latin typeface="Futura Hv BT (Body)"/>
                </a:rPr>
                <a:t>Prepopulated data</a:t>
              </a:r>
            </a:p>
          </p:txBody>
        </p:sp>
      </p:grpSp>
      <p:grpSp>
        <p:nvGrpSpPr>
          <p:cNvPr id="13" name="Group 12"/>
          <p:cNvGrpSpPr/>
          <p:nvPr/>
        </p:nvGrpSpPr>
        <p:grpSpPr>
          <a:xfrm>
            <a:off x="116304" y="2574758"/>
            <a:ext cx="8768549" cy="1540042"/>
            <a:chOff x="116304" y="2574758"/>
            <a:chExt cx="8768549" cy="1540042"/>
          </a:xfrm>
        </p:grpSpPr>
        <p:sp>
          <p:nvSpPr>
            <p:cNvPr id="9" name="Rectangle 8"/>
            <p:cNvSpPr/>
            <p:nvPr/>
          </p:nvSpPr>
          <p:spPr bwMode="auto">
            <a:xfrm>
              <a:off x="116304" y="2574758"/>
              <a:ext cx="4074696" cy="1540042"/>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nvGrpSpPr>
            <p:cNvPr id="12" name="Group 11"/>
            <p:cNvGrpSpPr/>
            <p:nvPr/>
          </p:nvGrpSpPr>
          <p:grpSpPr>
            <a:xfrm>
              <a:off x="4231104" y="2648599"/>
              <a:ext cx="4653749" cy="954107"/>
              <a:chOff x="4231104" y="2648599"/>
              <a:chExt cx="4653749" cy="954107"/>
            </a:xfrm>
          </p:grpSpPr>
          <p:sp>
            <p:nvSpPr>
              <p:cNvPr id="10" name="TextBox 9"/>
              <p:cNvSpPr txBox="1"/>
              <p:nvPr/>
            </p:nvSpPr>
            <p:spPr>
              <a:xfrm>
                <a:off x="7496660" y="2648599"/>
                <a:ext cx="1388193" cy="954107"/>
              </a:xfrm>
              <a:prstGeom prst="rect">
                <a:avLst/>
              </a:prstGeom>
              <a:noFill/>
            </p:spPr>
            <p:txBody>
              <a:bodyPr wrap="square" rtlCol="0">
                <a:spAutoFit/>
              </a:bodyPr>
              <a:lstStyle/>
              <a:p>
                <a:r>
                  <a:rPr lang="en-US" sz="1400" b="0" dirty="0">
                    <a:latin typeface="Futura Hv BT (Body)"/>
                  </a:rPr>
                  <a:t>Custom input from user converted to text</a:t>
                </a:r>
              </a:p>
            </p:txBody>
          </p:sp>
          <p:sp>
            <p:nvSpPr>
              <p:cNvPr id="11" name="Arrow: Left 10"/>
              <p:cNvSpPr/>
              <p:nvPr/>
            </p:nvSpPr>
            <p:spPr bwMode="auto">
              <a:xfrm>
                <a:off x="4231104" y="2973253"/>
                <a:ext cx="3267962"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spTree>
    <p:extLst>
      <p:ext uri="{BB962C8B-B14F-4D97-AF65-F5344CB8AC3E}">
        <p14:creationId xmlns:p14="http://schemas.microsoft.com/office/powerpoint/2010/main" val="30555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228600" y="1828800"/>
            <a:ext cx="3504731" cy="4495800"/>
          </a:xfrm>
          <a:prstGeom prst="rect">
            <a:avLst/>
          </a:prstGeom>
        </p:spPr>
      </p:pic>
      <p:sp>
        <p:nvSpPr>
          <p:cNvPr id="5" name="TextBox 4"/>
          <p:cNvSpPr txBox="1"/>
          <p:nvPr/>
        </p:nvSpPr>
        <p:spPr>
          <a:xfrm>
            <a:off x="4953000" y="3384202"/>
            <a:ext cx="2607393" cy="1384995"/>
          </a:xfrm>
          <a:prstGeom prst="rect">
            <a:avLst/>
          </a:prstGeom>
          <a:noFill/>
        </p:spPr>
        <p:txBody>
          <a:bodyPr wrap="square" rtlCol="0">
            <a:spAutoFit/>
          </a:bodyPr>
          <a:lstStyle/>
          <a:p>
            <a:r>
              <a:rPr lang="en-US" sz="1400" b="0" dirty="0">
                <a:latin typeface="Futura Hv BT (Body)"/>
              </a:rPr>
              <a:t>DJS User Agreement is an additional User Agreement required by the state SIB in order to access Personnel systems.  Users must read and sign the agreement.</a:t>
            </a:r>
          </a:p>
        </p:txBody>
      </p:sp>
    </p:spTree>
    <p:extLst>
      <p:ext uri="{BB962C8B-B14F-4D97-AF65-F5344CB8AC3E}">
        <p14:creationId xmlns:p14="http://schemas.microsoft.com/office/powerpoint/2010/main" val="19687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152400" y="1905000"/>
            <a:ext cx="8875295" cy="2414927"/>
          </a:xfrm>
          <a:prstGeom prst="rect">
            <a:avLst/>
          </a:prstGeom>
        </p:spPr>
      </p:pic>
      <p:grpSp>
        <p:nvGrpSpPr>
          <p:cNvPr id="8" name="Group 7"/>
          <p:cNvGrpSpPr/>
          <p:nvPr/>
        </p:nvGrpSpPr>
        <p:grpSpPr>
          <a:xfrm>
            <a:off x="715478" y="4325542"/>
            <a:ext cx="5532922" cy="1048165"/>
            <a:chOff x="715478" y="4325542"/>
            <a:chExt cx="5532922" cy="1048165"/>
          </a:xfrm>
        </p:grpSpPr>
        <p:sp>
          <p:nvSpPr>
            <p:cNvPr id="5" name="TextBox 4"/>
            <p:cNvSpPr txBox="1"/>
            <p:nvPr/>
          </p:nvSpPr>
          <p:spPr>
            <a:xfrm>
              <a:off x="3581400" y="4419600"/>
              <a:ext cx="2667000" cy="954107"/>
            </a:xfrm>
            <a:prstGeom prst="rect">
              <a:avLst/>
            </a:prstGeom>
            <a:noFill/>
          </p:spPr>
          <p:txBody>
            <a:bodyPr wrap="square" rtlCol="0">
              <a:spAutoFit/>
            </a:bodyPr>
            <a:lstStyle/>
            <a:p>
              <a:r>
                <a:rPr lang="en-US" sz="1400" b="0" dirty="0">
                  <a:latin typeface="Futura Hv BT (Body)"/>
                </a:rPr>
                <a:t>After documents are signed and attached, the case is submitted and the approval process begins.</a:t>
              </a:r>
            </a:p>
          </p:txBody>
        </p:sp>
        <p:sp>
          <p:nvSpPr>
            <p:cNvPr id="7" name="Arrow: Bent-Up 6"/>
            <p:cNvSpPr/>
            <p:nvPr/>
          </p:nvSpPr>
          <p:spPr bwMode="auto">
            <a:xfrm flipH="1">
              <a:off x="715478" y="4325542"/>
              <a:ext cx="2865922" cy="703658"/>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01436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76200" y="1828800"/>
            <a:ext cx="6934200" cy="4116763"/>
          </a:xfrm>
          <a:prstGeom prst="rect">
            <a:avLst/>
          </a:prstGeom>
        </p:spPr>
      </p:pic>
      <p:sp>
        <p:nvSpPr>
          <p:cNvPr id="5" name="TextBox 4"/>
          <p:cNvSpPr txBox="1"/>
          <p:nvPr/>
        </p:nvSpPr>
        <p:spPr>
          <a:xfrm>
            <a:off x="7086600" y="2590800"/>
            <a:ext cx="1960345" cy="738664"/>
          </a:xfrm>
          <a:prstGeom prst="rect">
            <a:avLst/>
          </a:prstGeom>
          <a:noFill/>
        </p:spPr>
        <p:txBody>
          <a:bodyPr wrap="square" rtlCol="0">
            <a:spAutoFit/>
          </a:bodyPr>
          <a:lstStyle/>
          <a:p>
            <a:r>
              <a:rPr lang="en-US" sz="1400" b="0" dirty="0">
                <a:latin typeface="Futura Hv BT (Body)"/>
              </a:rPr>
              <a:t>Email notification goes to the Supervisor.</a:t>
            </a:r>
          </a:p>
        </p:txBody>
      </p:sp>
      <p:grpSp>
        <p:nvGrpSpPr>
          <p:cNvPr id="8" name="Group 7"/>
          <p:cNvGrpSpPr/>
          <p:nvPr/>
        </p:nvGrpSpPr>
        <p:grpSpPr>
          <a:xfrm>
            <a:off x="1828800" y="3329464"/>
            <a:ext cx="6950793" cy="738664"/>
            <a:chOff x="1828800" y="3124200"/>
            <a:chExt cx="6950793" cy="738664"/>
          </a:xfrm>
        </p:grpSpPr>
        <p:sp>
          <p:nvSpPr>
            <p:cNvPr id="6" name="TextBox 5"/>
            <p:cNvSpPr txBox="1"/>
            <p:nvPr/>
          </p:nvSpPr>
          <p:spPr>
            <a:xfrm>
              <a:off x="7391400" y="3124200"/>
              <a:ext cx="1388193" cy="738664"/>
            </a:xfrm>
            <a:prstGeom prst="rect">
              <a:avLst/>
            </a:prstGeom>
            <a:noFill/>
          </p:spPr>
          <p:txBody>
            <a:bodyPr wrap="square" rtlCol="0">
              <a:spAutoFit/>
            </a:bodyPr>
            <a:lstStyle/>
            <a:p>
              <a:r>
                <a:rPr lang="en-US" sz="1400" b="0" dirty="0">
                  <a:latin typeface="Futura Hv BT (Body)"/>
                </a:rPr>
                <a:t>Link to get the form from the website</a:t>
              </a:r>
            </a:p>
          </p:txBody>
        </p:sp>
        <p:sp>
          <p:nvSpPr>
            <p:cNvPr id="7" name="Arrow: Left 6"/>
            <p:cNvSpPr/>
            <p:nvPr/>
          </p:nvSpPr>
          <p:spPr bwMode="auto">
            <a:xfrm>
              <a:off x="1828800" y="3448854"/>
              <a:ext cx="556500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562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152400" y="1828800"/>
            <a:ext cx="8915400" cy="1588802"/>
          </a:xfrm>
          <a:prstGeom prst="rect">
            <a:avLst/>
          </a:prstGeom>
        </p:spPr>
      </p:pic>
      <p:grpSp>
        <p:nvGrpSpPr>
          <p:cNvPr id="10" name="Group 9"/>
          <p:cNvGrpSpPr/>
          <p:nvPr/>
        </p:nvGrpSpPr>
        <p:grpSpPr>
          <a:xfrm>
            <a:off x="717082" y="2623200"/>
            <a:ext cx="5683718" cy="2535064"/>
            <a:chOff x="717082" y="2623200"/>
            <a:chExt cx="5683718" cy="2535064"/>
          </a:xfrm>
        </p:grpSpPr>
        <p:sp>
          <p:nvSpPr>
            <p:cNvPr id="5" name="TextBox 4"/>
            <p:cNvSpPr txBox="1"/>
            <p:nvPr/>
          </p:nvSpPr>
          <p:spPr>
            <a:xfrm>
              <a:off x="3581400" y="4419600"/>
              <a:ext cx="2819400" cy="738664"/>
            </a:xfrm>
            <a:prstGeom prst="rect">
              <a:avLst/>
            </a:prstGeom>
            <a:noFill/>
          </p:spPr>
          <p:txBody>
            <a:bodyPr wrap="square" rtlCol="0">
              <a:spAutoFit/>
            </a:bodyPr>
            <a:lstStyle/>
            <a:p>
              <a:r>
                <a:rPr lang="en-US" sz="1400" b="0" dirty="0">
                  <a:latin typeface="Futura Hv BT (Body)"/>
                </a:rPr>
                <a:t>Download the form from here, digitally sign the Supervisor’s section and save it.</a:t>
              </a:r>
            </a:p>
          </p:txBody>
        </p:sp>
        <p:sp>
          <p:nvSpPr>
            <p:cNvPr id="6" name="Arrow: Bent-Up 5"/>
            <p:cNvSpPr/>
            <p:nvPr/>
          </p:nvSpPr>
          <p:spPr bwMode="auto">
            <a:xfrm flipH="1">
              <a:off x="717082" y="2623200"/>
              <a:ext cx="2865922" cy="2253599"/>
            </a:xfrm>
            <a:prstGeom prst="bentUpArrow">
              <a:avLst>
                <a:gd name="adj1" fmla="val 7489"/>
                <a:gd name="adj2" fmla="val 11332"/>
                <a:gd name="adj3" fmla="val 1474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11" name="Group 10"/>
          <p:cNvGrpSpPr/>
          <p:nvPr/>
        </p:nvGrpSpPr>
        <p:grpSpPr>
          <a:xfrm>
            <a:off x="4686300" y="2971800"/>
            <a:ext cx="2819400" cy="1987864"/>
            <a:chOff x="4686300" y="2971800"/>
            <a:chExt cx="2819400" cy="1987864"/>
          </a:xfrm>
        </p:grpSpPr>
        <p:sp>
          <p:nvSpPr>
            <p:cNvPr id="8" name="Arrow: Up 7"/>
            <p:cNvSpPr/>
            <p:nvPr/>
          </p:nvSpPr>
          <p:spPr bwMode="auto">
            <a:xfrm>
              <a:off x="5943600" y="2971800"/>
              <a:ext cx="304800" cy="146304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a:off x="4686300" y="4436444"/>
              <a:ext cx="2819400" cy="523220"/>
            </a:xfrm>
            <a:prstGeom prst="rect">
              <a:avLst/>
            </a:prstGeom>
            <a:noFill/>
          </p:spPr>
          <p:txBody>
            <a:bodyPr wrap="square" rtlCol="0">
              <a:spAutoFit/>
            </a:bodyPr>
            <a:lstStyle/>
            <a:p>
              <a:r>
                <a:rPr lang="en-US" sz="1400" b="0" dirty="0">
                  <a:latin typeface="Futura Hv BT (Body)"/>
                </a:rPr>
                <a:t>Use the Browse button to locate the saved file.</a:t>
              </a:r>
            </a:p>
          </p:txBody>
        </p:sp>
      </p:grpSp>
      <p:grpSp>
        <p:nvGrpSpPr>
          <p:cNvPr id="14" name="Group 13"/>
          <p:cNvGrpSpPr/>
          <p:nvPr/>
        </p:nvGrpSpPr>
        <p:grpSpPr>
          <a:xfrm>
            <a:off x="464418" y="3308040"/>
            <a:ext cx="5936382" cy="1742502"/>
            <a:chOff x="464418" y="3308040"/>
            <a:chExt cx="5936382" cy="1742502"/>
          </a:xfrm>
        </p:grpSpPr>
        <p:sp>
          <p:nvSpPr>
            <p:cNvPr id="12" name="Arrow: Bent-Up 11"/>
            <p:cNvSpPr/>
            <p:nvPr/>
          </p:nvSpPr>
          <p:spPr bwMode="auto">
            <a:xfrm flipH="1">
              <a:off x="464418" y="3308040"/>
              <a:ext cx="3116981" cy="1568759"/>
            </a:xfrm>
            <a:prstGeom prst="bentUpArrow">
              <a:avLst>
                <a:gd name="adj1" fmla="val 7489"/>
                <a:gd name="adj2" fmla="val 11332"/>
                <a:gd name="adj3" fmla="val 1474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3" name="TextBox 12"/>
            <p:cNvSpPr txBox="1"/>
            <p:nvPr/>
          </p:nvSpPr>
          <p:spPr>
            <a:xfrm>
              <a:off x="3581400" y="4527322"/>
              <a:ext cx="2819400" cy="523220"/>
            </a:xfrm>
            <a:prstGeom prst="rect">
              <a:avLst/>
            </a:prstGeom>
            <a:noFill/>
          </p:spPr>
          <p:txBody>
            <a:bodyPr wrap="square" rtlCol="0">
              <a:spAutoFit/>
            </a:bodyPr>
            <a:lstStyle/>
            <a:p>
              <a:r>
                <a:rPr lang="en-US" sz="1400" b="0" dirty="0">
                  <a:latin typeface="Futura Hv BT (Body)"/>
                </a:rPr>
                <a:t>Submit the SAAR to continue processing.</a:t>
              </a:r>
            </a:p>
          </p:txBody>
        </p:sp>
      </p:grpSp>
    </p:spTree>
    <p:extLst>
      <p:ext uri="{BB962C8B-B14F-4D97-AF65-F5344CB8AC3E}">
        <p14:creationId xmlns:p14="http://schemas.microsoft.com/office/powerpoint/2010/main" val="174644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152400" y="1920256"/>
            <a:ext cx="8839200" cy="1769835"/>
          </a:xfrm>
          <a:prstGeom prst="rect">
            <a:avLst/>
          </a:prstGeom>
        </p:spPr>
      </p:pic>
      <p:sp>
        <p:nvSpPr>
          <p:cNvPr id="5" name="TextBox 4"/>
          <p:cNvSpPr txBox="1"/>
          <p:nvPr/>
        </p:nvSpPr>
        <p:spPr>
          <a:xfrm>
            <a:off x="2971800" y="4038600"/>
            <a:ext cx="2895600" cy="738664"/>
          </a:xfrm>
          <a:prstGeom prst="rect">
            <a:avLst/>
          </a:prstGeom>
          <a:noFill/>
        </p:spPr>
        <p:txBody>
          <a:bodyPr wrap="square" rtlCol="0">
            <a:spAutoFit/>
          </a:bodyPr>
          <a:lstStyle/>
          <a:p>
            <a:pPr algn="ctr"/>
            <a:r>
              <a:rPr lang="en-US" sz="1400" b="0" dirty="0">
                <a:latin typeface="Futura Hv BT (Body)"/>
              </a:rPr>
              <a:t>Can also access tasks assigned to you through the My Open Activities on the website.</a:t>
            </a:r>
          </a:p>
        </p:txBody>
      </p:sp>
    </p:spTree>
    <p:extLst>
      <p:ext uri="{BB962C8B-B14F-4D97-AF65-F5344CB8AC3E}">
        <p14:creationId xmlns:p14="http://schemas.microsoft.com/office/powerpoint/2010/main" val="324739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sp>
        <p:nvSpPr>
          <p:cNvPr id="3" name="Content Placeholder 2"/>
          <p:cNvSpPr>
            <a:spLocks noGrp="1"/>
          </p:cNvSpPr>
          <p:nvPr>
            <p:ph idx="1"/>
          </p:nvPr>
        </p:nvSpPr>
        <p:spPr/>
        <p:txBody>
          <a:bodyPr/>
          <a:lstStyle/>
          <a:p>
            <a:r>
              <a:rPr lang="en-US" dirty="0"/>
              <a:t>SAAR continues approval process thru:</a:t>
            </a:r>
          </a:p>
          <a:p>
            <a:pPr lvl="1"/>
            <a:r>
              <a:rPr lang="en-US" dirty="0"/>
              <a:t>Security Manager</a:t>
            </a:r>
          </a:p>
          <a:p>
            <a:pPr lvl="1"/>
            <a:r>
              <a:rPr lang="en-US" dirty="0"/>
              <a:t>Information Owner</a:t>
            </a:r>
          </a:p>
          <a:p>
            <a:pPr lvl="1"/>
            <a:r>
              <a:rPr lang="en-US" dirty="0"/>
              <a:t>IAO (Optional)</a:t>
            </a:r>
          </a:p>
          <a:p>
            <a:pPr lvl="1"/>
            <a:r>
              <a:rPr lang="en-US" dirty="0"/>
              <a:t>Processor (Optional)</a:t>
            </a:r>
          </a:p>
          <a:p>
            <a:r>
              <a:rPr lang="en-US" dirty="0"/>
              <a:t>Each approver receives an email notification </a:t>
            </a:r>
          </a:p>
          <a:p>
            <a:r>
              <a:rPr lang="en-US" dirty="0"/>
              <a:t>Approver signs their portion and attaches the SAAR back to the case to continue processing.</a:t>
            </a:r>
          </a:p>
        </p:txBody>
      </p:sp>
    </p:spTree>
    <p:extLst>
      <p:ext uri="{BB962C8B-B14F-4D97-AF65-F5344CB8AC3E}">
        <p14:creationId xmlns:p14="http://schemas.microsoft.com/office/powerpoint/2010/main" val="335396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100012" y="1828800"/>
            <a:ext cx="8639175" cy="1781175"/>
          </a:xfrm>
          <a:prstGeom prst="rect">
            <a:avLst/>
          </a:prstGeom>
        </p:spPr>
      </p:pic>
      <p:sp>
        <p:nvSpPr>
          <p:cNvPr id="5" name="TextBox 4"/>
          <p:cNvSpPr txBox="1"/>
          <p:nvPr/>
        </p:nvSpPr>
        <p:spPr>
          <a:xfrm>
            <a:off x="2514599" y="4038600"/>
            <a:ext cx="3810000" cy="954107"/>
          </a:xfrm>
          <a:prstGeom prst="rect">
            <a:avLst/>
          </a:prstGeom>
          <a:noFill/>
        </p:spPr>
        <p:txBody>
          <a:bodyPr wrap="square" rtlCol="0">
            <a:spAutoFit/>
          </a:bodyPr>
          <a:lstStyle/>
          <a:p>
            <a:pPr algn="ctr"/>
            <a:r>
              <a:rPr lang="en-US" sz="1400" b="0" dirty="0">
                <a:latin typeface="Futura Hv BT (Body)"/>
              </a:rPr>
              <a:t>After all signatures have been collected, tasks are created and assigned to the System Administrator for each system to grant requested access.</a:t>
            </a:r>
          </a:p>
        </p:txBody>
      </p:sp>
    </p:spTree>
    <p:extLst>
      <p:ext uri="{BB962C8B-B14F-4D97-AF65-F5344CB8AC3E}">
        <p14:creationId xmlns:p14="http://schemas.microsoft.com/office/powerpoint/2010/main" val="6020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76200" y="1905000"/>
            <a:ext cx="6553200" cy="4304796"/>
          </a:xfrm>
          <a:prstGeom prst="rect">
            <a:avLst/>
          </a:prstGeom>
        </p:spPr>
      </p:pic>
      <p:grpSp>
        <p:nvGrpSpPr>
          <p:cNvPr id="7" name="Group 6"/>
          <p:cNvGrpSpPr/>
          <p:nvPr/>
        </p:nvGrpSpPr>
        <p:grpSpPr>
          <a:xfrm>
            <a:off x="3886200" y="4648200"/>
            <a:ext cx="5181600" cy="954107"/>
            <a:chOff x="4002504" y="2648599"/>
            <a:chExt cx="5181600" cy="954107"/>
          </a:xfrm>
        </p:grpSpPr>
        <p:sp>
          <p:nvSpPr>
            <p:cNvPr id="8" name="TextBox 7"/>
            <p:cNvSpPr txBox="1"/>
            <p:nvPr/>
          </p:nvSpPr>
          <p:spPr>
            <a:xfrm>
              <a:off x="7202904" y="2648599"/>
              <a:ext cx="1981200" cy="954107"/>
            </a:xfrm>
            <a:prstGeom prst="rect">
              <a:avLst/>
            </a:prstGeom>
            <a:noFill/>
          </p:spPr>
          <p:txBody>
            <a:bodyPr wrap="square" rtlCol="0">
              <a:spAutoFit/>
            </a:bodyPr>
            <a:lstStyle/>
            <a:p>
              <a:r>
                <a:rPr lang="en-US" sz="1400" b="0" dirty="0">
                  <a:latin typeface="Futura Hv BT (Body)"/>
                </a:rPr>
                <a:t>Once access is granted, case status is set to “System Access Granted”</a:t>
              </a:r>
            </a:p>
          </p:txBody>
        </p:sp>
        <p:sp>
          <p:nvSpPr>
            <p:cNvPr id="9" name="Arrow: Left 8"/>
            <p:cNvSpPr/>
            <p:nvPr/>
          </p:nvSpPr>
          <p:spPr bwMode="auto">
            <a:xfrm>
              <a:off x="4002504" y="2953399"/>
              <a:ext cx="31242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10" name="Group 9"/>
          <p:cNvGrpSpPr/>
          <p:nvPr/>
        </p:nvGrpSpPr>
        <p:grpSpPr>
          <a:xfrm>
            <a:off x="6019800" y="4661233"/>
            <a:ext cx="3048000" cy="954107"/>
            <a:chOff x="6136104" y="2648599"/>
            <a:chExt cx="3048000" cy="954107"/>
          </a:xfrm>
        </p:grpSpPr>
        <p:sp>
          <p:nvSpPr>
            <p:cNvPr id="11" name="TextBox 10"/>
            <p:cNvSpPr txBox="1"/>
            <p:nvPr/>
          </p:nvSpPr>
          <p:spPr>
            <a:xfrm>
              <a:off x="7202904" y="2648599"/>
              <a:ext cx="1981200" cy="954107"/>
            </a:xfrm>
            <a:prstGeom prst="rect">
              <a:avLst/>
            </a:prstGeom>
            <a:noFill/>
          </p:spPr>
          <p:txBody>
            <a:bodyPr wrap="square" rtlCol="0">
              <a:spAutoFit/>
            </a:bodyPr>
            <a:lstStyle/>
            <a:p>
              <a:r>
                <a:rPr lang="en-US" sz="1400" b="0" dirty="0">
                  <a:latin typeface="Futura Hv BT (Body)"/>
                </a:rPr>
                <a:t>Due Date for the case is set to the Access Expiration date from the SAAR</a:t>
              </a:r>
            </a:p>
          </p:txBody>
        </p:sp>
        <p:sp>
          <p:nvSpPr>
            <p:cNvPr id="12" name="Arrow: Left 11"/>
            <p:cNvSpPr/>
            <p:nvPr/>
          </p:nvSpPr>
          <p:spPr bwMode="auto">
            <a:xfrm>
              <a:off x="6136104" y="2953399"/>
              <a:ext cx="9906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3" name="TextBox 12"/>
          <p:cNvSpPr txBox="1"/>
          <p:nvPr/>
        </p:nvSpPr>
        <p:spPr>
          <a:xfrm>
            <a:off x="6705600" y="2395947"/>
            <a:ext cx="2514600" cy="1169551"/>
          </a:xfrm>
          <a:prstGeom prst="rect">
            <a:avLst/>
          </a:prstGeom>
          <a:noFill/>
        </p:spPr>
        <p:txBody>
          <a:bodyPr wrap="square" rtlCol="0">
            <a:spAutoFit/>
          </a:bodyPr>
          <a:lstStyle/>
          <a:p>
            <a:r>
              <a:rPr lang="en-US" sz="1400" b="0" dirty="0">
                <a:latin typeface="Futura Hv BT (Body)"/>
              </a:rPr>
              <a:t>30 days prior to the Due Date (i.e. Access Expiration date) email is sent with notification about SAAR expiring.</a:t>
            </a:r>
          </a:p>
        </p:txBody>
      </p:sp>
      <p:sp>
        <p:nvSpPr>
          <p:cNvPr id="14" name="TextBox 13"/>
          <p:cNvSpPr txBox="1"/>
          <p:nvPr/>
        </p:nvSpPr>
        <p:spPr>
          <a:xfrm>
            <a:off x="6702392" y="2400566"/>
            <a:ext cx="2514600" cy="1600438"/>
          </a:xfrm>
          <a:prstGeom prst="rect">
            <a:avLst/>
          </a:prstGeom>
          <a:noFill/>
        </p:spPr>
        <p:txBody>
          <a:bodyPr wrap="square" rtlCol="0">
            <a:spAutoFit/>
          </a:bodyPr>
          <a:lstStyle/>
          <a:p>
            <a:r>
              <a:rPr lang="en-US" sz="1400" b="0" dirty="0">
                <a:latin typeface="Futura Hv BT (Body)"/>
              </a:rPr>
              <a:t>If SAAR expires before a new SAAR has been completed and case has not been closed, notifications will be sent to System Administrators to revoke system access.</a:t>
            </a:r>
          </a:p>
        </p:txBody>
      </p:sp>
    </p:spTree>
    <p:extLst>
      <p:ext uri="{BB962C8B-B14F-4D97-AF65-F5344CB8AC3E}">
        <p14:creationId xmlns:p14="http://schemas.microsoft.com/office/powerpoint/2010/main" val="324474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TwinEngines</a:t>
            </a:r>
            <a:r>
              <a:rPr lang="en-US" altLang="en-US" dirty="0"/>
              <a:t> Case Management</a:t>
            </a:r>
            <a:endParaRPr lang="en-US" dirty="0"/>
          </a:p>
        </p:txBody>
      </p:sp>
      <p:sp>
        <p:nvSpPr>
          <p:cNvPr id="3" name="Content Placeholder 2"/>
          <p:cNvSpPr>
            <a:spLocks noGrp="1"/>
          </p:cNvSpPr>
          <p:nvPr>
            <p:ph idx="1"/>
          </p:nvPr>
        </p:nvSpPr>
        <p:spPr/>
        <p:txBody>
          <a:bodyPr/>
          <a:lstStyle/>
          <a:p>
            <a:r>
              <a:rPr lang="en-US" dirty="0"/>
              <a:t>Customizable email notifications alert users when activities are assigned to them, or completed by others.</a:t>
            </a:r>
          </a:p>
          <a:p>
            <a:r>
              <a:rPr lang="en-US" dirty="0"/>
              <a:t>Integrates with PERMS to automatically send documents attached to cases without having to print/scan/index.</a:t>
            </a:r>
          </a:p>
          <a:p>
            <a:r>
              <a:rPr lang="en-US" dirty="0"/>
              <a:t>High level statistics reports with drill down capabilities.</a:t>
            </a:r>
          </a:p>
        </p:txBody>
      </p:sp>
    </p:spTree>
    <p:extLst>
      <p:ext uri="{BB962C8B-B14F-4D97-AF65-F5344CB8AC3E}">
        <p14:creationId xmlns:p14="http://schemas.microsoft.com/office/powerpoint/2010/main" val="294385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0" y="1824652"/>
            <a:ext cx="6858000" cy="4499948"/>
          </a:xfrm>
          <a:prstGeom prst="rect">
            <a:avLst/>
          </a:prstGeom>
        </p:spPr>
      </p:pic>
      <p:sp>
        <p:nvSpPr>
          <p:cNvPr id="5" name="TextBox 4"/>
          <p:cNvSpPr txBox="1"/>
          <p:nvPr/>
        </p:nvSpPr>
        <p:spPr>
          <a:xfrm>
            <a:off x="6858000" y="2400566"/>
            <a:ext cx="2209800" cy="2677656"/>
          </a:xfrm>
          <a:prstGeom prst="rect">
            <a:avLst/>
          </a:prstGeom>
          <a:noFill/>
        </p:spPr>
        <p:txBody>
          <a:bodyPr wrap="square" rtlCol="0">
            <a:spAutoFit/>
          </a:bodyPr>
          <a:lstStyle/>
          <a:p>
            <a:r>
              <a:rPr lang="en-US" sz="1400" b="0" dirty="0">
                <a:latin typeface="Futura Hv BT (Body)"/>
              </a:rPr>
              <a:t>Case includes full history of:</a:t>
            </a:r>
          </a:p>
          <a:p>
            <a:pPr marL="285750" indent="-285750">
              <a:buFont typeface="Arial" panose="020B0604020202020204" pitchFamily="34" charset="0"/>
              <a:buChar char="•"/>
            </a:pPr>
            <a:r>
              <a:rPr lang="en-US" sz="1400" b="0" dirty="0">
                <a:latin typeface="Futura Hv BT (Body)"/>
              </a:rPr>
              <a:t>Every step of the process</a:t>
            </a:r>
          </a:p>
          <a:p>
            <a:pPr marL="285750" indent="-285750">
              <a:buFont typeface="Arial" panose="020B0604020202020204" pitchFamily="34" charset="0"/>
              <a:buChar char="•"/>
            </a:pPr>
            <a:r>
              <a:rPr lang="en-US" sz="1400" b="0" dirty="0">
                <a:latin typeface="Futura Hv BT (Body)"/>
              </a:rPr>
              <a:t>All email notifications sent</a:t>
            </a:r>
          </a:p>
          <a:p>
            <a:pPr marL="285750" indent="-285750">
              <a:buFont typeface="Arial" panose="020B0604020202020204" pitchFamily="34" charset="0"/>
              <a:buChar char="•"/>
            </a:pPr>
            <a:r>
              <a:rPr lang="en-US" sz="1400" b="0" dirty="0">
                <a:latin typeface="Futura Hv BT (Body)"/>
              </a:rPr>
              <a:t>Any changes to the SAAR form (e.g. Signatures).</a:t>
            </a:r>
          </a:p>
          <a:p>
            <a:pPr marL="285750" indent="-285750">
              <a:buFont typeface="Arial" panose="020B0604020202020204" pitchFamily="34" charset="0"/>
              <a:buChar char="•"/>
            </a:pPr>
            <a:r>
              <a:rPr lang="en-US" sz="1400" b="0" dirty="0">
                <a:latin typeface="Futura Hv BT (Body)"/>
              </a:rPr>
              <a:t>Each version of the SAAR that is submitted.</a:t>
            </a:r>
          </a:p>
        </p:txBody>
      </p:sp>
    </p:spTree>
    <p:extLst>
      <p:ext uri="{BB962C8B-B14F-4D97-AF65-F5344CB8AC3E}">
        <p14:creationId xmlns:p14="http://schemas.microsoft.com/office/powerpoint/2010/main" val="23360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228600" y="1828800"/>
            <a:ext cx="8763000" cy="3749119"/>
          </a:xfrm>
          <a:prstGeom prst="rect">
            <a:avLst/>
          </a:prstGeom>
        </p:spPr>
      </p:pic>
      <p:sp>
        <p:nvSpPr>
          <p:cNvPr id="5" name="TextBox 4"/>
          <p:cNvSpPr txBox="1"/>
          <p:nvPr/>
        </p:nvSpPr>
        <p:spPr>
          <a:xfrm>
            <a:off x="1981200" y="5577919"/>
            <a:ext cx="5257800" cy="307777"/>
          </a:xfrm>
          <a:prstGeom prst="rect">
            <a:avLst/>
          </a:prstGeom>
          <a:noFill/>
        </p:spPr>
        <p:txBody>
          <a:bodyPr wrap="square" rtlCol="0">
            <a:spAutoFit/>
          </a:bodyPr>
          <a:lstStyle/>
          <a:p>
            <a:pPr algn="ctr"/>
            <a:r>
              <a:rPr lang="en-US" sz="1400" b="0" dirty="0">
                <a:latin typeface="Futura Hv BT (Body)"/>
              </a:rPr>
              <a:t>Search Cases shows all SAAR Cases and their Statuses.</a:t>
            </a:r>
          </a:p>
        </p:txBody>
      </p:sp>
      <p:sp>
        <p:nvSpPr>
          <p:cNvPr id="7" name="TextBox 6"/>
          <p:cNvSpPr txBox="1"/>
          <p:nvPr/>
        </p:nvSpPr>
        <p:spPr>
          <a:xfrm>
            <a:off x="1981200" y="5577919"/>
            <a:ext cx="5257800" cy="954107"/>
          </a:xfrm>
          <a:prstGeom prst="rect">
            <a:avLst/>
          </a:prstGeom>
          <a:noFill/>
        </p:spPr>
        <p:txBody>
          <a:bodyPr wrap="square" rtlCol="0">
            <a:spAutoFit/>
          </a:bodyPr>
          <a:lstStyle/>
          <a:p>
            <a:pPr algn="ctr"/>
            <a:r>
              <a:rPr lang="en-US" sz="1400" b="0" dirty="0">
                <a:latin typeface="Futura Hv BT (Body)"/>
              </a:rPr>
              <a:t>End User that requested access can view the case in their “My Cases” screen and view all activities associated with it.  They also get email notifications when activities have been completed.</a:t>
            </a:r>
          </a:p>
        </p:txBody>
      </p:sp>
    </p:spTree>
    <p:extLst>
      <p:ext uri="{BB962C8B-B14F-4D97-AF65-F5344CB8AC3E}">
        <p14:creationId xmlns:p14="http://schemas.microsoft.com/office/powerpoint/2010/main" val="124077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9625" y="2438400"/>
            <a:ext cx="9144000" cy="2843963"/>
          </a:xfrm>
          <a:prstGeom prst="rect">
            <a:avLst/>
          </a:prstGeom>
        </p:spPr>
      </p:pic>
      <p:grpSp>
        <p:nvGrpSpPr>
          <p:cNvPr id="3" name="Group 2"/>
          <p:cNvGrpSpPr/>
          <p:nvPr/>
        </p:nvGrpSpPr>
        <p:grpSpPr>
          <a:xfrm>
            <a:off x="1295400" y="5194434"/>
            <a:ext cx="6096000" cy="901566"/>
            <a:chOff x="1295400" y="5194434"/>
            <a:chExt cx="6096000" cy="901566"/>
          </a:xfrm>
        </p:grpSpPr>
        <p:sp>
          <p:nvSpPr>
            <p:cNvPr id="5" name="Arrow: Bent 4"/>
            <p:cNvSpPr/>
            <p:nvPr/>
          </p:nvSpPr>
          <p:spPr bwMode="auto">
            <a:xfrm rot="16200000">
              <a:off x="1524000" y="4965834"/>
              <a:ext cx="762000" cy="1219200"/>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TextBox 5"/>
            <p:cNvSpPr txBox="1"/>
            <p:nvPr/>
          </p:nvSpPr>
          <p:spPr>
            <a:xfrm>
              <a:off x="2514600" y="5634335"/>
              <a:ext cx="4876800" cy="461665"/>
            </a:xfrm>
            <a:prstGeom prst="rect">
              <a:avLst/>
            </a:prstGeom>
            <a:noFill/>
          </p:spPr>
          <p:txBody>
            <a:bodyPr wrap="square" rtlCol="0">
              <a:spAutoFit/>
            </a:bodyPr>
            <a:lstStyle/>
            <a:p>
              <a:r>
                <a:rPr lang="en-US" b="0" dirty="0">
                  <a:latin typeface="Futura Hv BT (Body)"/>
                </a:rPr>
                <a:t>Use the Tasking Wizard here.</a:t>
              </a:r>
            </a:p>
          </p:txBody>
        </p:sp>
      </p:grpSp>
    </p:spTree>
    <p:extLst>
      <p:ext uri="{BB962C8B-B14F-4D97-AF65-F5344CB8AC3E}">
        <p14:creationId xmlns:p14="http://schemas.microsoft.com/office/powerpoint/2010/main" val="14024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76200" y="1840427"/>
            <a:ext cx="7086600" cy="4476886"/>
          </a:xfrm>
          <a:prstGeom prst="rect">
            <a:avLst/>
          </a:prstGeom>
        </p:spPr>
      </p:pic>
      <p:grpSp>
        <p:nvGrpSpPr>
          <p:cNvPr id="5" name="Group 4"/>
          <p:cNvGrpSpPr/>
          <p:nvPr/>
        </p:nvGrpSpPr>
        <p:grpSpPr>
          <a:xfrm>
            <a:off x="6079156" y="2176790"/>
            <a:ext cx="3064844" cy="523220"/>
            <a:chOff x="6136104" y="2844189"/>
            <a:chExt cx="3064844" cy="523220"/>
          </a:xfrm>
        </p:grpSpPr>
        <p:sp>
          <p:nvSpPr>
            <p:cNvPr id="6" name="TextBox 5"/>
            <p:cNvSpPr txBox="1"/>
            <p:nvPr/>
          </p:nvSpPr>
          <p:spPr>
            <a:xfrm>
              <a:off x="7219748" y="2844189"/>
              <a:ext cx="1981200" cy="523220"/>
            </a:xfrm>
            <a:prstGeom prst="rect">
              <a:avLst/>
            </a:prstGeom>
            <a:noFill/>
          </p:spPr>
          <p:txBody>
            <a:bodyPr wrap="square" rtlCol="0">
              <a:spAutoFit/>
            </a:bodyPr>
            <a:lstStyle/>
            <a:p>
              <a:r>
                <a:rPr lang="en-US" sz="1400" b="0" dirty="0">
                  <a:latin typeface="Futura Hv BT (Body)"/>
                </a:rPr>
                <a:t>Give the tasking a unique name</a:t>
              </a:r>
            </a:p>
          </p:txBody>
        </p:sp>
        <p:sp>
          <p:nvSpPr>
            <p:cNvPr id="7" name="Arrow: Left 6"/>
            <p:cNvSpPr/>
            <p:nvPr/>
          </p:nvSpPr>
          <p:spPr bwMode="auto">
            <a:xfrm>
              <a:off x="6136104" y="2953399"/>
              <a:ext cx="9906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9" name="Group 8"/>
          <p:cNvGrpSpPr/>
          <p:nvPr/>
        </p:nvGrpSpPr>
        <p:grpSpPr>
          <a:xfrm>
            <a:off x="1066800" y="2622074"/>
            <a:ext cx="8065971" cy="523220"/>
            <a:chOff x="1134977" y="2844189"/>
            <a:chExt cx="8065971" cy="523220"/>
          </a:xfrm>
        </p:grpSpPr>
        <p:sp>
          <p:nvSpPr>
            <p:cNvPr id="10" name="TextBox 9"/>
            <p:cNvSpPr txBox="1"/>
            <p:nvPr/>
          </p:nvSpPr>
          <p:spPr>
            <a:xfrm>
              <a:off x="7219748" y="2844189"/>
              <a:ext cx="1981200" cy="523220"/>
            </a:xfrm>
            <a:prstGeom prst="rect">
              <a:avLst/>
            </a:prstGeom>
            <a:noFill/>
          </p:spPr>
          <p:txBody>
            <a:bodyPr wrap="square" rtlCol="0">
              <a:spAutoFit/>
            </a:bodyPr>
            <a:lstStyle/>
            <a:p>
              <a:r>
                <a:rPr lang="en-US" sz="1400" b="0" dirty="0">
                  <a:latin typeface="Futura Hv BT (Body)"/>
                </a:rPr>
                <a:t>Assign it a category for reporting</a:t>
              </a:r>
            </a:p>
          </p:txBody>
        </p:sp>
        <p:sp>
          <p:nvSpPr>
            <p:cNvPr id="11" name="Arrow: Left 10"/>
            <p:cNvSpPr/>
            <p:nvPr/>
          </p:nvSpPr>
          <p:spPr bwMode="auto">
            <a:xfrm>
              <a:off x="1134977" y="2953399"/>
              <a:ext cx="5991727"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12" name="Group 11"/>
          <p:cNvGrpSpPr/>
          <p:nvPr/>
        </p:nvGrpSpPr>
        <p:grpSpPr>
          <a:xfrm>
            <a:off x="5410200" y="2113747"/>
            <a:ext cx="3711342" cy="3539430"/>
            <a:chOff x="5487200" y="1933768"/>
            <a:chExt cx="3711342" cy="3539430"/>
          </a:xfrm>
        </p:grpSpPr>
        <p:sp>
          <p:nvSpPr>
            <p:cNvPr id="13" name="TextBox 12"/>
            <p:cNvSpPr txBox="1"/>
            <p:nvPr/>
          </p:nvSpPr>
          <p:spPr>
            <a:xfrm>
              <a:off x="7217342" y="1933768"/>
              <a:ext cx="1981200" cy="3539430"/>
            </a:xfrm>
            <a:prstGeom prst="rect">
              <a:avLst/>
            </a:prstGeom>
            <a:noFill/>
          </p:spPr>
          <p:txBody>
            <a:bodyPr wrap="square" rtlCol="0">
              <a:spAutoFit/>
            </a:bodyPr>
            <a:lstStyle/>
            <a:p>
              <a:r>
                <a:rPr lang="en-US" sz="1400" b="0" dirty="0">
                  <a:latin typeface="Futura Hv BT (Body)"/>
                </a:rPr>
                <a:t>Decide how to assign the task:</a:t>
              </a:r>
            </a:p>
            <a:p>
              <a:pPr marL="285750" indent="-285750">
                <a:buFont typeface="Arial" panose="020B0604020202020204" pitchFamily="34" charset="0"/>
                <a:buChar char="•"/>
              </a:pPr>
              <a:r>
                <a:rPr lang="en-US" sz="1400" b="0" dirty="0">
                  <a:latin typeface="Futura Hv BT (Body)"/>
                </a:rPr>
                <a:t>To a specific organization and a role (e.g. State Level).</a:t>
              </a:r>
            </a:p>
            <a:p>
              <a:pPr marL="285750" indent="-285750">
                <a:buFont typeface="Arial" panose="020B0604020202020204" pitchFamily="34" charset="0"/>
                <a:buChar char="•"/>
              </a:pPr>
              <a:r>
                <a:rPr lang="en-US" sz="1400" b="0" dirty="0">
                  <a:latin typeface="Futura Hv BT (Body)"/>
                </a:rPr>
                <a:t>To the Soldier’s organization and a role (e.g. Unit Level).</a:t>
              </a:r>
            </a:p>
            <a:p>
              <a:pPr marL="285750" indent="-285750">
                <a:buFont typeface="Arial" panose="020B0604020202020204" pitchFamily="34" charset="0"/>
                <a:buChar char="•"/>
              </a:pPr>
              <a:r>
                <a:rPr lang="en-US" sz="1400" b="0" dirty="0">
                  <a:latin typeface="Futura Hv BT (Body)"/>
                </a:rPr>
                <a:t>To the first org above the Soldier’s org that has a specific role (e.g. BN or BDE level).</a:t>
              </a:r>
            </a:p>
          </p:txBody>
        </p:sp>
        <p:sp>
          <p:nvSpPr>
            <p:cNvPr id="14" name="Arrow: Left 13"/>
            <p:cNvSpPr/>
            <p:nvPr/>
          </p:nvSpPr>
          <p:spPr bwMode="auto">
            <a:xfrm>
              <a:off x="5487200" y="2953399"/>
              <a:ext cx="1639504"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15" name="Group 14"/>
          <p:cNvGrpSpPr/>
          <p:nvPr/>
        </p:nvGrpSpPr>
        <p:grpSpPr>
          <a:xfrm>
            <a:off x="6059104" y="3577173"/>
            <a:ext cx="3064844" cy="307777"/>
            <a:chOff x="6136104" y="2951910"/>
            <a:chExt cx="3064844" cy="307777"/>
          </a:xfrm>
        </p:grpSpPr>
        <p:sp>
          <p:nvSpPr>
            <p:cNvPr id="16" name="TextBox 15"/>
            <p:cNvSpPr txBox="1"/>
            <p:nvPr/>
          </p:nvSpPr>
          <p:spPr>
            <a:xfrm>
              <a:off x="7219748" y="2951910"/>
              <a:ext cx="1981200" cy="307777"/>
            </a:xfrm>
            <a:prstGeom prst="rect">
              <a:avLst/>
            </a:prstGeom>
            <a:noFill/>
          </p:spPr>
          <p:txBody>
            <a:bodyPr wrap="square" rtlCol="0">
              <a:spAutoFit/>
            </a:bodyPr>
            <a:lstStyle/>
            <a:p>
              <a:r>
                <a:rPr lang="en-US" sz="1400" b="0" dirty="0">
                  <a:latin typeface="Futura Hv BT (Body)"/>
                </a:rPr>
                <a:t>Give the task a Title</a:t>
              </a:r>
            </a:p>
          </p:txBody>
        </p:sp>
        <p:sp>
          <p:nvSpPr>
            <p:cNvPr id="17" name="Arrow: Left 16"/>
            <p:cNvSpPr/>
            <p:nvPr/>
          </p:nvSpPr>
          <p:spPr bwMode="auto">
            <a:xfrm>
              <a:off x="6136104" y="2953399"/>
              <a:ext cx="9906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18" name="Group 17"/>
          <p:cNvGrpSpPr/>
          <p:nvPr/>
        </p:nvGrpSpPr>
        <p:grpSpPr>
          <a:xfrm>
            <a:off x="6059104" y="4269671"/>
            <a:ext cx="3064844" cy="523220"/>
            <a:chOff x="6136104" y="2844189"/>
            <a:chExt cx="3064844" cy="523220"/>
          </a:xfrm>
        </p:grpSpPr>
        <p:sp>
          <p:nvSpPr>
            <p:cNvPr id="19" name="TextBox 18"/>
            <p:cNvSpPr txBox="1"/>
            <p:nvPr/>
          </p:nvSpPr>
          <p:spPr>
            <a:xfrm>
              <a:off x="7219748" y="2844189"/>
              <a:ext cx="1981200" cy="523220"/>
            </a:xfrm>
            <a:prstGeom prst="rect">
              <a:avLst/>
            </a:prstGeom>
            <a:noFill/>
          </p:spPr>
          <p:txBody>
            <a:bodyPr wrap="square" rtlCol="0">
              <a:spAutoFit/>
            </a:bodyPr>
            <a:lstStyle/>
            <a:p>
              <a:r>
                <a:rPr lang="en-US" sz="1400" b="0" dirty="0">
                  <a:latin typeface="Futura Hv BT (Body)"/>
                </a:rPr>
                <a:t>Provide a more detailed description</a:t>
              </a:r>
            </a:p>
          </p:txBody>
        </p:sp>
        <p:sp>
          <p:nvSpPr>
            <p:cNvPr id="20" name="Arrow: Left 19"/>
            <p:cNvSpPr/>
            <p:nvPr/>
          </p:nvSpPr>
          <p:spPr bwMode="auto">
            <a:xfrm>
              <a:off x="6136104" y="2953399"/>
              <a:ext cx="9906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21" name="Group 20"/>
          <p:cNvGrpSpPr/>
          <p:nvPr/>
        </p:nvGrpSpPr>
        <p:grpSpPr>
          <a:xfrm>
            <a:off x="1676400" y="5192008"/>
            <a:ext cx="7447548" cy="307777"/>
            <a:chOff x="1753400" y="2950422"/>
            <a:chExt cx="7447548" cy="307777"/>
          </a:xfrm>
        </p:grpSpPr>
        <p:sp>
          <p:nvSpPr>
            <p:cNvPr id="22" name="TextBox 21"/>
            <p:cNvSpPr txBox="1"/>
            <p:nvPr/>
          </p:nvSpPr>
          <p:spPr>
            <a:xfrm>
              <a:off x="7219748" y="2950422"/>
              <a:ext cx="1981200" cy="307777"/>
            </a:xfrm>
            <a:prstGeom prst="rect">
              <a:avLst/>
            </a:prstGeom>
            <a:noFill/>
          </p:spPr>
          <p:txBody>
            <a:bodyPr wrap="square" rtlCol="0">
              <a:spAutoFit/>
            </a:bodyPr>
            <a:lstStyle/>
            <a:p>
              <a:r>
                <a:rPr lang="en-US" sz="1400" b="0" dirty="0">
                  <a:latin typeface="Futura Hv BT (Body)"/>
                </a:rPr>
                <a:t>Set a Due Date</a:t>
              </a:r>
            </a:p>
          </p:txBody>
        </p:sp>
        <p:sp>
          <p:nvSpPr>
            <p:cNvPr id="23" name="Arrow: Left 22"/>
            <p:cNvSpPr/>
            <p:nvPr/>
          </p:nvSpPr>
          <p:spPr bwMode="auto">
            <a:xfrm>
              <a:off x="1753400" y="2953399"/>
              <a:ext cx="5373304"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8389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5" name="Picture 4"/>
          <p:cNvPicPr>
            <a:picLocks noChangeAspect="1"/>
          </p:cNvPicPr>
          <p:nvPr/>
        </p:nvPicPr>
        <p:blipFill>
          <a:blip r:embed="rId2"/>
          <a:stretch>
            <a:fillRect/>
          </a:stretch>
        </p:blipFill>
        <p:spPr>
          <a:xfrm>
            <a:off x="76200" y="1828800"/>
            <a:ext cx="6781800" cy="4491304"/>
          </a:xfrm>
          <a:prstGeom prst="rect">
            <a:avLst/>
          </a:prstGeom>
        </p:spPr>
      </p:pic>
      <p:grpSp>
        <p:nvGrpSpPr>
          <p:cNvPr id="6" name="Group 5"/>
          <p:cNvGrpSpPr/>
          <p:nvPr/>
        </p:nvGrpSpPr>
        <p:grpSpPr>
          <a:xfrm>
            <a:off x="5181600" y="2864078"/>
            <a:ext cx="3962400" cy="738664"/>
            <a:chOff x="5238548" y="2736467"/>
            <a:chExt cx="3962400" cy="738664"/>
          </a:xfrm>
        </p:grpSpPr>
        <p:sp>
          <p:nvSpPr>
            <p:cNvPr id="7" name="TextBox 6"/>
            <p:cNvSpPr txBox="1"/>
            <p:nvPr/>
          </p:nvSpPr>
          <p:spPr>
            <a:xfrm>
              <a:off x="7219748" y="2736467"/>
              <a:ext cx="1981200" cy="738664"/>
            </a:xfrm>
            <a:prstGeom prst="rect">
              <a:avLst/>
            </a:prstGeom>
            <a:noFill/>
          </p:spPr>
          <p:txBody>
            <a:bodyPr wrap="square" rtlCol="0">
              <a:spAutoFit/>
            </a:bodyPr>
            <a:lstStyle/>
            <a:p>
              <a:r>
                <a:rPr lang="en-US" sz="1400" b="0" dirty="0">
                  <a:latin typeface="Futura Hv BT (Body)"/>
                </a:rPr>
                <a:t>Here we are assigning at the BN Level</a:t>
              </a:r>
            </a:p>
          </p:txBody>
        </p:sp>
        <p:sp>
          <p:nvSpPr>
            <p:cNvPr id="8" name="Arrow: Left 7"/>
            <p:cNvSpPr/>
            <p:nvPr/>
          </p:nvSpPr>
          <p:spPr bwMode="auto">
            <a:xfrm>
              <a:off x="5238548" y="2953399"/>
              <a:ext cx="188815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9" name="Group 8"/>
          <p:cNvGrpSpPr/>
          <p:nvPr/>
        </p:nvGrpSpPr>
        <p:grpSpPr>
          <a:xfrm>
            <a:off x="5791200" y="3945522"/>
            <a:ext cx="3352800" cy="1384995"/>
            <a:chOff x="5848148" y="2413301"/>
            <a:chExt cx="3352800" cy="1384995"/>
          </a:xfrm>
        </p:grpSpPr>
        <p:sp>
          <p:nvSpPr>
            <p:cNvPr id="10" name="TextBox 9"/>
            <p:cNvSpPr txBox="1"/>
            <p:nvPr/>
          </p:nvSpPr>
          <p:spPr>
            <a:xfrm>
              <a:off x="7219748" y="2413301"/>
              <a:ext cx="1981200" cy="1384995"/>
            </a:xfrm>
            <a:prstGeom prst="rect">
              <a:avLst/>
            </a:prstGeom>
            <a:noFill/>
          </p:spPr>
          <p:txBody>
            <a:bodyPr wrap="square" rtlCol="0">
              <a:spAutoFit/>
            </a:bodyPr>
            <a:lstStyle/>
            <a:p>
              <a:r>
                <a:rPr lang="en-US" sz="1400" b="0" dirty="0">
                  <a:latin typeface="Futura Hv BT (Body)"/>
                </a:rPr>
                <a:t>These instructions were simply copied and pasted from the DQI Error Solutions spreadsheet put out by the MSTAC</a:t>
              </a:r>
            </a:p>
          </p:txBody>
        </p:sp>
        <p:sp>
          <p:nvSpPr>
            <p:cNvPr id="11" name="Arrow: Left 10"/>
            <p:cNvSpPr/>
            <p:nvPr/>
          </p:nvSpPr>
          <p:spPr bwMode="auto">
            <a:xfrm>
              <a:off x="5848148" y="2953399"/>
              <a:ext cx="127855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1445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152400" y="2133600"/>
            <a:ext cx="7170730" cy="3574423"/>
          </a:xfrm>
          <a:prstGeom prst="rect">
            <a:avLst/>
          </a:prstGeom>
        </p:spPr>
      </p:pic>
      <p:grpSp>
        <p:nvGrpSpPr>
          <p:cNvPr id="5" name="Group 4"/>
          <p:cNvGrpSpPr/>
          <p:nvPr/>
        </p:nvGrpSpPr>
        <p:grpSpPr>
          <a:xfrm>
            <a:off x="3787541" y="3336035"/>
            <a:ext cx="5473118" cy="1169551"/>
            <a:chOff x="3790748" y="2521023"/>
            <a:chExt cx="5473118" cy="1169551"/>
          </a:xfrm>
        </p:grpSpPr>
        <p:sp>
          <p:nvSpPr>
            <p:cNvPr id="6" name="TextBox 5"/>
            <p:cNvSpPr txBox="1"/>
            <p:nvPr/>
          </p:nvSpPr>
          <p:spPr>
            <a:xfrm>
              <a:off x="7282666" y="2521023"/>
              <a:ext cx="1981200" cy="1169551"/>
            </a:xfrm>
            <a:prstGeom prst="rect">
              <a:avLst/>
            </a:prstGeom>
            <a:noFill/>
          </p:spPr>
          <p:txBody>
            <a:bodyPr wrap="square" rtlCol="0">
              <a:spAutoFit/>
            </a:bodyPr>
            <a:lstStyle/>
            <a:p>
              <a:r>
                <a:rPr lang="en-US" sz="1400" b="0" dirty="0">
                  <a:latin typeface="Futura Hv BT (Body)"/>
                </a:rPr>
                <a:t>You can manually add individual Soldiers to the list by performing a lookup here.</a:t>
              </a:r>
            </a:p>
          </p:txBody>
        </p:sp>
        <p:sp>
          <p:nvSpPr>
            <p:cNvPr id="7" name="Arrow: Left 6"/>
            <p:cNvSpPr/>
            <p:nvPr/>
          </p:nvSpPr>
          <p:spPr bwMode="auto">
            <a:xfrm>
              <a:off x="3790748" y="2953399"/>
              <a:ext cx="333595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8" name="Group 7"/>
          <p:cNvGrpSpPr/>
          <p:nvPr/>
        </p:nvGrpSpPr>
        <p:grpSpPr>
          <a:xfrm>
            <a:off x="4571999" y="3275998"/>
            <a:ext cx="4648201" cy="2031325"/>
            <a:chOff x="4575206" y="2089534"/>
            <a:chExt cx="4648201" cy="2031325"/>
          </a:xfrm>
        </p:grpSpPr>
        <p:sp>
          <p:nvSpPr>
            <p:cNvPr id="9" name="TextBox 8"/>
            <p:cNvSpPr txBox="1"/>
            <p:nvPr/>
          </p:nvSpPr>
          <p:spPr>
            <a:xfrm>
              <a:off x="7242207" y="2089534"/>
              <a:ext cx="1981200" cy="2031325"/>
            </a:xfrm>
            <a:prstGeom prst="rect">
              <a:avLst/>
            </a:prstGeom>
            <a:noFill/>
          </p:spPr>
          <p:txBody>
            <a:bodyPr wrap="square" rtlCol="0">
              <a:spAutoFit/>
            </a:bodyPr>
            <a:lstStyle/>
            <a:p>
              <a:r>
                <a:rPr lang="en-US" sz="1400" b="0" dirty="0">
                  <a:latin typeface="Futura Hv BT (Body)"/>
                </a:rPr>
                <a:t>You can copy a list of Soldier names from a spreadsheet (i.e. copy to clipboard with CTL+C), then import that list by clicking the “Paste” button here.</a:t>
              </a:r>
            </a:p>
          </p:txBody>
        </p:sp>
        <p:sp>
          <p:nvSpPr>
            <p:cNvPr id="10" name="Arrow: Left 9"/>
            <p:cNvSpPr/>
            <p:nvPr/>
          </p:nvSpPr>
          <p:spPr bwMode="auto">
            <a:xfrm>
              <a:off x="4575206" y="2952797"/>
              <a:ext cx="2551497"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98608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76200" y="1828800"/>
            <a:ext cx="6629400" cy="4417352"/>
          </a:xfrm>
          <a:prstGeom prst="rect">
            <a:avLst/>
          </a:prstGeom>
        </p:spPr>
      </p:pic>
      <p:grpSp>
        <p:nvGrpSpPr>
          <p:cNvPr id="5" name="Group 4"/>
          <p:cNvGrpSpPr/>
          <p:nvPr/>
        </p:nvGrpSpPr>
        <p:grpSpPr>
          <a:xfrm>
            <a:off x="5562601" y="3416159"/>
            <a:ext cx="3271974" cy="738664"/>
            <a:chOff x="6136104" y="2736467"/>
            <a:chExt cx="3044864" cy="738664"/>
          </a:xfrm>
        </p:grpSpPr>
        <p:sp>
          <p:nvSpPr>
            <p:cNvPr id="6" name="TextBox 5"/>
            <p:cNvSpPr txBox="1"/>
            <p:nvPr/>
          </p:nvSpPr>
          <p:spPr>
            <a:xfrm>
              <a:off x="7199768" y="2736467"/>
              <a:ext cx="1981200" cy="738664"/>
            </a:xfrm>
            <a:prstGeom prst="rect">
              <a:avLst/>
            </a:prstGeom>
            <a:noFill/>
          </p:spPr>
          <p:txBody>
            <a:bodyPr wrap="square" rtlCol="0">
              <a:spAutoFit/>
            </a:bodyPr>
            <a:lstStyle/>
            <a:p>
              <a:r>
                <a:rPr lang="en-US" sz="1400" b="0" dirty="0">
                  <a:latin typeface="Futura Hv BT (Body)"/>
                </a:rPr>
                <a:t>Once you have all the Soldiers you want listed, click here.</a:t>
              </a:r>
            </a:p>
          </p:txBody>
        </p:sp>
        <p:sp>
          <p:nvSpPr>
            <p:cNvPr id="7" name="Arrow: Left 6"/>
            <p:cNvSpPr/>
            <p:nvPr/>
          </p:nvSpPr>
          <p:spPr bwMode="auto">
            <a:xfrm>
              <a:off x="6136104" y="2953399"/>
              <a:ext cx="9906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3187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5" name="Picture 4"/>
          <p:cNvPicPr>
            <a:picLocks noChangeAspect="1"/>
          </p:cNvPicPr>
          <p:nvPr/>
        </p:nvPicPr>
        <p:blipFill>
          <a:blip r:embed="rId2"/>
          <a:stretch>
            <a:fillRect/>
          </a:stretch>
        </p:blipFill>
        <p:spPr>
          <a:xfrm>
            <a:off x="0" y="1905000"/>
            <a:ext cx="9107054" cy="1524000"/>
          </a:xfrm>
          <a:prstGeom prst="rect">
            <a:avLst/>
          </a:prstGeom>
        </p:spPr>
      </p:pic>
      <p:grpSp>
        <p:nvGrpSpPr>
          <p:cNvPr id="10" name="Group 9"/>
          <p:cNvGrpSpPr/>
          <p:nvPr/>
        </p:nvGrpSpPr>
        <p:grpSpPr>
          <a:xfrm>
            <a:off x="2286000" y="2667000"/>
            <a:ext cx="4648200" cy="2017930"/>
            <a:chOff x="2286000" y="2667000"/>
            <a:chExt cx="4648200" cy="2017930"/>
          </a:xfrm>
        </p:grpSpPr>
        <p:sp>
          <p:nvSpPr>
            <p:cNvPr id="7" name="TextBox 6"/>
            <p:cNvSpPr txBox="1"/>
            <p:nvPr/>
          </p:nvSpPr>
          <p:spPr>
            <a:xfrm>
              <a:off x="2286000" y="3730823"/>
              <a:ext cx="4267200" cy="954107"/>
            </a:xfrm>
            <a:prstGeom prst="rect">
              <a:avLst/>
            </a:prstGeom>
            <a:noFill/>
          </p:spPr>
          <p:txBody>
            <a:bodyPr wrap="square" rtlCol="0">
              <a:spAutoFit/>
            </a:bodyPr>
            <a:lstStyle/>
            <a:p>
              <a:pPr algn="ctr"/>
              <a:r>
                <a:rPr lang="en-US" sz="1400" b="0" dirty="0">
                  <a:latin typeface="Futura Hv BT (Body)"/>
                </a:rPr>
                <a:t>Cases are generated for all Soldiers in the list.</a:t>
              </a:r>
            </a:p>
            <a:p>
              <a:pPr algn="ctr"/>
              <a:endParaRPr lang="en-US" sz="1400" b="0" dirty="0">
                <a:latin typeface="Futura Hv BT (Body)"/>
              </a:endParaRPr>
            </a:p>
            <a:p>
              <a:pPr algn="ctr"/>
              <a:r>
                <a:rPr lang="en-US" sz="1400" b="0" dirty="0">
                  <a:latin typeface="Futura Hv BT (Body)"/>
                </a:rPr>
                <a:t>A “Bulk Case” is created that can be used to track all the cases together.</a:t>
              </a:r>
            </a:p>
          </p:txBody>
        </p:sp>
        <p:sp>
          <p:nvSpPr>
            <p:cNvPr id="9" name="Arrow: Bent-Up 8"/>
            <p:cNvSpPr/>
            <p:nvPr/>
          </p:nvSpPr>
          <p:spPr bwMode="auto">
            <a:xfrm>
              <a:off x="6400800" y="2667000"/>
              <a:ext cx="533400" cy="1752600"/>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0315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152400" y="1905000"/>
            <a:ext cx="5867400" cy="4420963"/>
          </a:xfrm>
          <a:prstGeom prst="rect">
            <a:avLst/>
          </a:prstGeom>
        </p:spPr>
      </p:pic>
      <p:sp>
        <p:nvSpPr>
          <p:cNvPr id="5" name="TextBox 4"/>
          <p:cNvSpPr txBox="1"/>
          <p:nvPr/>
        </p:nvSpPr>
        <p:spPr>
          <a:xfrm>
            <a:off x="6172200" y="3530705"/>
            <a:ext cx="2743200" cy="1169551"/>
          </a:xfrm>
          <a:prstGeom prst="rect">
            <a:avLst/>
          </a:prstGeom>
          <a:noFill/>
        </p:spPr>
        <p:txBody>
          <a:bodyPr wrap="square" rtlCol="0">
            <a:spAutoFit/>
          </a:bodyPr>
          <a:lstStyle/>
          <a:p>
            <a:pPr algn="ctr"/>
            <a:r>
              <a:rPr lang="en-US" sz="1400" b="0" dirty="0">
                <a:latin typeface="Futura Hv BT (Body)"/>
              </a:rPr>
              <a:t>Each case and it’s status is shown here.</a:t>
            </a:r>
          </a:p>
          <a:p>
            <a:pPr algn="ctr"/>
            <a:endParaRPr lang="en-US" sz="1400" b="0" dirty="0">
              <a:latin typeface="Futura Hv BT (Body)"/>
            </a:endParaRPr>
          </a:p>
          <a:p>
            <a:pPr algn="ctr"/>
            <a:r>
              <a:rPr lang="en-US" sz="1400" b="0" dirty="0">
                <a:latin typeface="Futura Hv BT (Body)"/>
              </a:rPr>
              <a:t>Double clicking on the case will bring up the case detail.</a:t>
            </a:r>
          </a:p>
        </p:txBody>
      </p:sp>
    </p:spTree>
    <p:extLst>
      <p:ext uri="{BB962C8B-B14F-4D97-AF65-F5344CB8AC3E}">
        <p14:creationId xmlns:p14="http://schemas.microsoft.com/office/powerpoint/2010/main" val="16582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76200" y="1828800"/>
            <a:ext cx="6324600" cy="4539817"/>
          </a:xfrm>
          <a:prstGeom prst="rect">
            <a:avLst/>
          </a:prstGeom>
        </p:spPr>
      </p:pic>
      <p:grpSp>
        <p:nvGrpSpPr>
          <p:cNvPr id="7" name="Group 6"/>
          <p:cNvGrpSpPr/>
          <p:nvPr/>
        </p:nvGrpSpPr>
        <p:grpSpPr>
          <a:xfrm>
            <a:off x="6324601" y="2476381"/>
            <a:ext cx="2895600" cy="1600438"/>
            <a:chOff x="6324601" y="2476381"/>
            <a:chExt cx="2895600" cy="1600438"/>
          </a:xfrm>
        </p:grpSpPr>
        <p:sp>
          <p:nvSpPr>
            <p:cNvPr id="5" name="TextBox 4"/>
            <p:cNvSpPr txBox="1"/>
            <p:nvPr/>
          </p:nvSpPr>
          <p:spPr>
            <a:xfrm>
              <a:off x="6705601" y="2476381"/>
              <a:ext cx="2514600" cy="1600438"/>
            </a:xfrm>
            <a:prstGeom prst="rect">
              <a:avLst/>
            </a:prstGeom>
            <a:noFill/>
          </p:spPr>
          <p:txBody>
            <a:bodyPr wrap="square" rtlCol="0">
              <a:spAutoFit/>
            </a:bodyPr>
            <a:lstStyle/>
            <a:p>
              <a:pPr algn="ctr"/>
              <a:r>
                <a:rPr lang="en-US" sz="1400" b="0" dirty="0">
                  <a:latin typeface="Futura Hv BT (Body)"/>
                </a:rPr>
                <a:t>Each case has a single task that was specified earlier in the wizard.  </a:t>
              </a:r>
            </a:p>
            <a:p>
              <a:pPr algn="ctr"/>
              <a:endParaRPr lang="en-US" sz="1400" b="0" dirty="0">
                <a:latin typeface="Futura Hv BT (Body)"/>
              </a:endParaRPr>
            </a:p>
            <a:p>
              <a:pPr algn="ctr"/>
              <a:r>
                <a:rPr lang="en-US" sz="1400" b="0" dirty="0">
                  <a:latin typeface="Futura Hv BT (Body)"/>
                </a:rPr>
                <a:t>Notice the assignment at the BN level to the “BN Level FTM” role.</a:t>
              </a:r>
            </a:p>
          </p:txBody>
        </p:sp>
        <p:sp>
          <p:nvSpPr>
            <p:cNvPr id="6" name="Arrow: Left 5"/>
            <p:cNvSpPr/>
            <p:nvPr/>
          </p:nvSpPr>
          <p:spPr bwMode="auto">
            <a:xfrm>
              <a:off x="6324601" y="3124200"/>
              <a:ext cx="3810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TextBox 7"/>
          <p:cNvSpPr txBox="1"/>
          <p:nvPr/>
        </p:nvSpPr>
        <p:spPr>
          <a:xfrm>
            <a:off x="6507080" y="3837098"/>
            <a:ext cx="2514600" cy="523220"/>
          </a:xfrm>
          <a:prstGeom prst="rect">
            <a:avLst/>
          </a:prstGeom>
          <a:noFill/>
        </p:spPr>
        <p:txBody>
          <a:bodyPr wrap="square" rtlCol="0">
            <a:spAutoFit/>
          </a:bodyPr>
          <a:lstStyle/>
          <a:p>
            <a:pPr algn="ctr"/>
            <a:r>
              <a:rPr lang="en-US" sz="1400" b="0" dirty="0">
                <a:latin typeface="Futura Hv BT (Body)"/>
              </a:rPr>
              <a:t>Double clicking on the task will bring up the details.</a:t>
            </a:r>
          </a:p>
        </p:txBody>
      </p:sp>
    </p:spTree>
    <p:extLst>
      <p:ext uri="{BB962C8B-B14F-4D97-AF65-F5344CB8AC3E}">
        <p14:creationId xmlns:p14="http://schemas.microsoft.com/office/powerpoint/2010/main" val="13725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TwinEngines</a:t>
            </a:r>
            <a:r>
              <a:rPr lang="en-US" dirty="0"/>
              <a:t> Case Management</a:t>
            </a:r>
          </a:p>
        </p:txBody>
      </p:sp>
      <p:sp>
        <p:nvSpPr>
          <p:cNvPr id="3" name="Content Placeholder 2"/>
          <p:cNvSpPr>
            <a:spLocks noGrp="1"/>
          </p:cNvSpPr>
          <p:nvPr>
            <p:ph idx="1"/>
          </p:nvPr>
        </p:nvSpPr>
        <p:spPr>
          <a:xfrm>
            <a:off x="76200" y="1752600"/>
            <a:ext cx="8991600" cy="4419600"/>
          </a:xfrm>
        </p:spPr>
        <p:txBody>
          <a:bodyPr/>
          <a:lstStyle/>
          <a:p>
            <a:r>
              <a:rPr lang="en-US" dirty="0"/>
              <a:t>Part of </a:t>
            </a:r>
            <a:r>
              <a:rPr lang="en-US" dirty="0" err="1"/>
              <a:t>Etrans</a:t>
            </a:r>
            <a:r>
              <a:rPr lang="en-US" dirty="0"/>
              <a:t> Manager, just requires a license key to unlock.</a:t>
            </a:r>
          </a:p>
          <a:p>
            <a:pPr lvl="1"/>
            <a:r>
              <a:rPr lang="en-US" dirty="0"/>
              <a:t>Runs on existing hardware</a:t>
            </a:r>
          </a:p>
          <a:p>
            <a:pPr lvl="1"/>
            <a:r>
              <a:rPr lang="en-US" dirty="0"/>
              <a:t>$2,500/year for 25 case types (i.e. Workflows/Business Processes).</a:t>
            </a:r>
          </a:p>
          <a:p>
            <a:r>
              <a:rPr lang="en-US" dirty="0"/>
              <a:t>Integrated with all </a:t>
            </a:r>
            <a:r>
              <a:rPr lang="en-US" dirty="0" err="1"/>
              <a:t>TwinEngines</a:t>
            </a:r>
            <a:r>
              <a:rPr lang="en-US" dirty="0"/>
              <a:t> products</a:t>
            </a:r>
          </a:p>
          <a:p>
            <a:pPr lvl="1"/>
            <a:r>
              <a:rPr lang="en-US" dirty="0"/>
              <a:t>Awards – case types for tracking time in service based awards and the DA638.</a:t>
            </a:r>
          </a:p>
          <a:p>
            <a:pPr lvl="1"/>
            <a:r>
              <a:rPr lang="en-US" dirty="0"/>
              <a:t>Discharges – case types for tracking the NGB22 and others related to Discharges/Separations.</a:t>
            </a:r>
          </a:p>
          <a:p>
            <a:pPr lvl="1"/>
            <a:r>
              <a:rPr lang="en-US" dirty="0" err="1"/>
              <a:t>Etrans</a:t>
            </a:r>
            <a:r>
              <a:rPr lang="en-US" dirty="0"/>
              <a:t> Manager – case types for tracking electronic transactions (Gains, MILPO Orders)</a:t>
            </a:r>
          </a:p>
        </p:txBody>
      </p:sp>
    </p:spTree>
    <p:extLst>
      <p:ext uri="{BB962C8B-B14F-4D97-AF65-F5344CB8AC3E}">
        <p14:creationId xmlns:p14="http://schemas.microsoft.com/office/powerpoint/2010/main" val="211404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76200" y="1905000"/>
            <a:ext cx="6974247" cy="4203278"/>
          </a:xfrm>
          <a:prstGeom prst="rect">
            <a:avLst/>
          </a:prstGeom>
        </p:spPr>
      </p:pic>
      <p:grpSp>
        <p:nvGrpSpPr>
          <p:cNvPr id="5" name="Group 4"/>
          <p:cNvGrpSpPr/>
          <p:nvPr/>
        </p:nvGrpSpPr>
        <p:grpSpPr>
          <a:xfrm>
            <a:off x="6934200" y="3568243"/>
            <a:ext cx="2133600" cy="1169551"/>
            <a:chOff x="6324601" y="2691824"/>
            <a:chExt cx="2895600" cy="1169551"/>
          </a:xfrm>
        </p:grpSpPr>
        <p:sp>
          <p:nvSpPr>
            <p:cNvPr id="6" name="TextBox 5"/>
            <p:cNvSpPr txBox="1"/>
            <p:nvPr/>
          </p:nvSpPr>
          <p:spPr>
            <a:xfrm>
              <a:off x="6705601" y="2691824"/>
              <a:ext cx="2514600" cy="1169551"/>
            </a:xfrm>
            <a:prstGeom prst="rect">
              <a:avLst/>
            </a:prstGeom>
            <a:noFill/>
          </p:spPr>
          <p:txBody>
            <a:bodyPr wrap="square" rtlCol="0">
              <a:spAutoFit/>
            </a:bodyPr>
            <a:lstStyle/>
            <a:p>
              <a:pPr algn="ctr"/>
              <a:r>
                <a:rPr lang="en-US" sz="1400" b="0" dirty="0">
                  <a:latin typeface="Futura Hv BT (Body)"/>
                </a:rPr>
                <a:t>Includes detailed description of the corrective action that needs to occur.</a:t>
              </a:r>
            </a:p>
          </p:txBody>
        </p:sp>
        <p:sp>
          <p:nvSpPr>
            <p:cNvPr id="7" name="Arrow: Left 6"/>
            <p:cNvSpPr/>
            <p:nvPr/>
          </p:nvSpPr>
          <p:spPr bwMode="auto">
            <a:xfrm>
              <a:off x="6324601" y="3124200"/>
              <a:ext cx="3810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8" name="Group 7"/>
          <p:cNvGrpSpPr/>
          <p:nvPr/>
        </p:nvGrpSpPr>
        <p:grpSpPr>
          <a:xfrm>
            <a:off x="1295401" y="4412902"/>
            <a:ext cx="7737908" cy="1606898"/>
            <a:chOff x="-1386839" y="2342108"/>
            <a:chExt cx="10501447" cy="1606898"/>
          </a:xfrm>
        </p:grpSpPr>
        <p:sp>
          <p:nvSpPr>
            <p:cNvPr id="9" name="TextBox 8"/>
            <p:cNvSpPr txBox="1"/>
            <p:nvPr/>
          </p:nvSpPr>
          <p:spPr>
            <a:xfrm>
              <a:off x="6600008" y="2342108"/>
              <a:ext cx="2514600" cy="1169551"/>
            </a:xfrm>
            <a:prstGeom prst="rect">
              <a:avLst/>
            </a:prstGeom>
            <a:noFill/>
          </p:spPr>
          <p:txBody>
            <a:bodyPr wrap="square" rtlCol="0">
              <a:spAutoFit/>
            </a:bodyPr>
            <a:lstStyle/>
            <a:p>
              <a:pPr algn="ctr"/>
              <a:r>
                <a:rPr lang="en-US" sz="1400" b="0" dirty="0">
                  <a:latin typeface="Futura Hv BT (Body)"/>
                </a:rPr>
                <a:t>When completed, change the Status to “Completed” and this will close the case.</a:t>
              </a:r>
            </a:p>
          </p:txBody>
        </p:sp>
        <p:sp>
          <p:nvSpPr>
            <p:cNvPr id="10" name="Arrow: Left 9"/>
            <p:cNvSpPr/>
            <p:nvPr/>
          </p:nvSpPr>
          <p:spPr bwMode="auto">
            <a:xfrm>
              <a:off x="-1386839" y="3644206"/>
              <a:ext cx="8063555"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79947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152400" y="1905000"/>
            <a:ext cx="5867400" cy="4412137"/>
          </a:xfrm>
          <a:prstGeom prst="rect">
            <a:avLst/>
          </a:prstGeom>
        </p:spPr>
      </p:pic>
      <p:sp>
        <p:nvSpPr>
          <p:cNvPr id="6" name="TextBox 5"/>
          <p:cNvSpPr txBox="1"/>
          <p:nvPr/>
        </p:nvSpPr>
        <p:spPr>
          <a:xfrm>
            <a:off x="6553200" y="3095405"/>
            <a:ext cx="1852863" cy="2031325"/>
          </a:xfrm>
          <a:prstGeom prst="rect">
            <a:avLst/>
          </a:prstGeom>
          <a:noFill/>
        </p:spPr>
        <p:txBody>
          <a:bodyPr wrap="square" rtlCol="0">
            <a:spAutoFit/>
          </a:bodyPr>
          <a:lstStyle/>
          <a:p>
            <a:pPr algn="ctr"/>
            <a:r>
              <a:rPr lang="en-US" sz="1400" b="0" dirty="0">
                <a:latin typeface="Futura Hv BT (Body)"/>
              </a:rPr>
              <a:t>No need to get into Case Management to find the task though – an email notification is sent with all the details when the case is created.</a:t>
            </a:r>
          </a:p>
        </p:txBody>
      </p:sp>
      <p:grpSp>
        <p:nvGrpSpPr>
          <p:cNvPr id="13" name="Group 12"/>
          <p:cNvGrpSpPr/>
          <p:nvPr/>
        </p:nvGrpSpPr>
        <p:grpSpPr>
          <a:xfrm>
            <a:off x="1905001" y="4900136"/>
            <a:ext cx="6501062" cy="1493202"/>
            <a:chOff x="1905001" y="4900136"/>
            <a:chExt cx="6501062" cy="1493202"/>
          </a:xfrm>
        </p:grpSpPr>
        <p:sp>
          <p:nvSpPr>
            <p:cNvPr id="9" name="TextBox 8"/>
            <p:cNvSpPr txBox="1"/>
            <p:nvPr/>
          </p:nvSpPr>
          <p:spPr>
            <a:xfrm>
              <a:off x="6553200" y="4900136"/>
              <a:ext cx="1852863" cy="738664"/>
            </a:xfrm>
            <a:prstGeom prst="rect">
              <a:avLst/>
            </a:prstGeom>
            <a:noFill/>
          </p:spPr>
          <p:txBody>
            <a:bodyPr wrap="square" rtlCol="0">
              <a:spAutoFit/>
            </a:bodyPr>
            <a:lstStyle/>
            <a:p>
              <a:pPr algn="ctr"/>
              <a:r>
                <a:rPr lang="en-US" sz="1400" b="0" dirty="0">
                  <a:latin typeface="Futura Hv BT (Body)"/>
                </a:rPr>
                <a:t>When completed, you can click here to close the case.</a:t>
              </a:r>
            </a:p>
          </p:txBody>
        </p:sp>
        <p:sp>
          <p:nvSpPr>
            <p:cNvPr id="12" name="Arrow: Bent-Up 11"/>
            <p:cNvSpPr/>
            <p:nvPr/>
          </p:nvSpPr>
          <p:spPr bwMode="auto">
            <a:xfrm rot="16200000" flipH="1">
              <a:off x="4385233" y="3158569"/>
              <a:ext cx="754537" cy="5715001"/>
            </a:xfrm>
            <a:prstGeom prst="bentUpArrow">
              <a:avLst>
                <a:gd name="adj1" fmla="val 16220"/>
                <a:gd name="adj2" fmla="val 19897"/>
                <a:gd name="adj3" fmla="val 243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14082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228600" y="1905000"/>
            <a:ext cx="8610600" cy="3752959"/>
          </a:xfrm>
          <a:prstGeom prst="rect">
            <a:avLst/>
          </a:prstGeom>
        </p:spPr>
      </p:pic>
      <p:sp>
        <p:nvSpPr>
          <p:cNvPr id="5" name="TextBox 4"/>
          <p:cNvSpPr txBox="1"/>
          <p:nvPr/>
        </p:nvSpPr>
        <p:spPr>
          <a:xfrm>
            <a:off x="1866900" y="5715000"/>
            <a:ext cx="5105400" cy="307777"/>
          </a:xfrm>
          <a:prstGeom prst="rect">
            <a:avLst/>
          </a:prstGeom>
          <a:noFill/>
        </p:spPr>
        <p:txBody>
          <a:bodyPr wrap="square" rtlCol="0">
            <a:spAutoFit/>
          </a:bodyPr>
          <a:lstStyle/>
          <a:p>
            <a:pPr algn="ctr"/>
            <a:r>
              <a:rPr lang="en-US" sz="1400" b="0" dirty="0">
                <a:latin typeface="Futura Hv BT (Body)"/>
              </a:rPr>
              <a:t>Cases can be quickly located through Search Cases</a:t>
            </a:r>
          </a:p>
        </p:txBody>
      </p:sp>
    </p:spTree>
    <p:extLst>
      <p:ext uri="{BB962C8B-B14F-4D97-AF65-F5344CB8AC3E}">
        <p14:creationId xmlns:p14="http://schemas.microsoft.com/office/powerpoint/2010/main" val="280292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Tasking Wizard</a:t>
            </a:r>
          </a:p>
        </p:txBody>
      </p:sp>
      <p:pic>
        <p:nvPicPr>
          <p:cNvPr id="4" name="Picture 3"/>
          <p:cNvPicPr>
            <a:picLocks noChangeAspect="1"/>
          </p:cNvPicPr>
          <p:nvPr/>
        </p:nvPicPr>
        <p:blipFill>
          <a:blip r:embed="rId2"/>
          <a:stretch>
            <a:fillRect/>
          </a:stretch>
        </p:blipFill>
        <p:spPr>
          <a:xfrm>
            <a:off x="457200" y="1828800"/>
            <a:ext cx="8220029" cy="3777399"/>
          </a:xfrm>
          <a:prstGeom prst="rect">
            <a:avLst/>
          </a:prstGeom>
        </p:spPr>
      </p:pic>
      <p:sp>
        <p:nvSpPr>
          <p:cNvPr id="5" name="TextBox 4"/>
          <p:cNvSpPr txBox="1"/>
          <p:nvPr/>
        </p:nvSpPr>
        <p:spPr>
          <a:xfrm>
            <a:off x="457200" y="5616379"/>
            <a:ext cx="8220029" cy="307777"/>
          </a:xfrm>
          <a:prstGeom prst="rect">
            <a:avLst/>
          </a:prstGeom>
          <a:noFill/>
        </p:spPr>
        <p:txBody>
          <a:bodyPr wrap="square" rtlCol="0">
            <a:spAutoFit/>
          </a:bodyPr>
          <a:lstStyle/>
          <a:p>
            <a:pPr algn="ctr"/>
            <a:r>
              <a:rPr lang="en-US" sz="1400" b="0" dirty="0">
                <a:latin typeface="Futura Hv BT (Body)"/>
              </a:rPr>
              <a:t>Drill down reports show the status by Organization</a:t>
            </a:r>
          </a:p>
        </p:txBody>
      </p:sp>
    </p:spTree>
    <p:extLst>
      <p:ext uri="{BB962C8B-B14F-4D97-AF65-F5344CB8AC3E}">
        <p14:creationId xmlns:p14="http://schemas.microsoft.com/office/powerpoint/2010/main" val="277859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Soldier Out-Processing</a:t>
            </a:r>
          </a:p>
        </p:txBody>
      </p:sp>
      <p:pic>
        <p:nvPicPr>
          <p:cNvPr id="4" name="Picture 3"/>
          <p:cNvPicPr>
            <a:picLocks noChangeAspect="1"/>
          </p:cNvPicPr>
          <p:nvPr/>
        </p:nvPicPr>
        <p:blipFill>
          <a:blip r:embed="rId2"/>
          <a:stretch>
            <a:fillRect/>
          </a:stretch>
        </p:blipFill>
        <p:spPr>
          <a:xfrm>
            <a:off x="1143000" y="1828800"/>
            <a:ext cx="6705600" cy="3632200"/>
          </a:xfrm>
          <a:prstGeom prst="rect">
            <a:avLst/>
          </a:prstGeom>
        </p:spPr>
      </p:pic>
      <p:sp>
        <p:nvSpPr>
          <p:cNvPr id="5" name="TextBox 4"/>
          <p:cNvSpPr txBox="1"/>
          <p:nvPr/>
        </p:nvSpPr>
        <p:spPr>
          <a:xfrm>
            <a:off x="1142999" y="5616379"/>
            <a:ext cx="6705601" cy="523220"/>
          </a:xfrm>
          <a:prstGeom prst="rect">
            <a:avLst/>
          </a:prstGeom>
          <a:noFill/>
        </p:spPr>
        <p:txBody>
          <a:bodyPr wrap="square" rtlCol="0">
            <a:spAutoFit/>
          </a:bodyPr>
          <a:lstStyle/>
          <a:p>
            <a:pPr algn="ctr"/>
            <a:r>
              <a:rPr lang="en-US" sz="1400" b="0" dirty="0">
                <a:latin typeface="Futura Hv BT (Body)"/>
              </a:rPr>
              <a:t>Automatically generate a Soldier Out-Processing case whenever a Discharge or Separation Order is published in MILPO Orders.</a:t>
            </a:r>
          </a:p>
        </p:txBody>
      </p:sp>
      <p:sp>
        <p:nvSpPr>
          <p:cNvPr id="6" name="TextBox 5"/>
          <p:cNvSpPr txBox="1"/>
          <p:nvPr/>
        </p:nvSpPr>
        <p:spPr>
          <a:xfrm>
            <a:off x="1066799" y="5625068"/>
            <a:ext cx="6705601" cy="738664"/>
          </a:xfrm>
          <a:prstGeom prst="rect">
            <a:avLst/>
          </a:prstGeom>
          <a:noFill/>
        </p:spPr>
        <p:txBody>
          <a:bodyPr wrap="square" rtlCol="0">
            <a:spAutoFit/>
          </a:bodyPr>
          <a:lstStyle/>
          <a:p>
            <a:pPr algn="ctr"/>
            <a:r>
              <a:rPr lang="en-US" sz="1400" b="0" dirty="0">
                <a:latin typeface="Futura Hv BT (Body)"/>
              </a:rPr>
              <a:t>This example includes 60+ tasks to be completed that are assigned to 7 different people, including Unit Level FTM, Commander, Training, Finance, Medical, Supply, and Facilities</a:t>
            </a:r>
          </a:p>
        </p:txBody>
      </p:sp>
    </p:spTree>
    <p:extLst>
      <p:ext uri="{BB962C8B-B14F-4D97-AF65-F5344CB8AC3E}">
        <p14:creationId xmlns:p14="http://schemas.microsoft.com/office/powerpoint/2010/main" val="30630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Soldier Out-Processing</a:t>
            </a:r>
          </a:p>
        </p:txBody>
      </p:sp>
      <p:pic>
        <p:nvPicPr>
          <p:cNvPr id="5" name="Picture 4"/>
          <p:cNvPicPr>
            <a:picLocks noChangeAspect="1"/>
          </p:cNvPicPr>
          <p:nvPr/>
        </p:nvPicPr>
        <p:blipFill>
          <a:blip r:embed="rId2"/>
          <a:stretch>
            <a:fillRect/>
          </a:stretch>
        </p:blipFill>
        <p:spPr>
          <a:xfrm>
            <a:off x="228600" y="1828800"/>
            <a:ext cx="6172659" cy="4533900"/>
          </a:xfrm>
          <a:prstGeom prst="rect">
            <a:avLst/>
          </a:prstGeom>
        </p:spPr>
      </p:pic>
      <p:sp>
        <p:nvSpPr>
          <p:cNvPr id="7" name="TextBox 6"/>
          <p:cNvSpPr txBox="1"/>
          <p:nvPr/>
        </p:nvSpPr>
        <p:spPr>
          <a:xfrm>
            <a:off x="6553200" y="3352800"/>
            <a:ext cx="2400701" cy="738664"/>
          </a:xfrm>
          <a:prstGeom prst="rect">
            <a:avLst/>
          </a:prstGeom>
          <a:noFill/>
        </p:spPr>
        <p:txBody>
          <a:bodyPr wrap="square" rtlCol="0">
            <a:spAutoFit/>
          </a:bodyPr>
          <a:lstStyle/>
          <a:p>
            <a:pPr algn="ctr"/>
            <a:r>
              <a:rPr lang="en-US" sz="1400" b="0" dirty="0">
                <a:latin typeface="Futura Hv BT (Body)"/>
              </a:rPr>
              <a:t>19 tasks assigned to the Unit Level FTM at the Soldier’s organization</a:t>
            </a:r>
          </a:p>
        </p:txBody>
      </p:sp>
    </p:spTree>
    <p:extLst>
      <p:ext uri="{BB962C8B-B14F-4D97-AF65-F5344CB8AC3E}">
        <p14:creationId xmlns:p14="http://schemas.microsoft.com/office/powerpoint/2010/main" val="30758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Soldier Out-Processing</a:t>
            </a:r>
          </a:p>
        </p:txBody>
      </p:sp>
      <p:pic>
        <p:nvPicPr>
          <p:cNvPr id="4" name="Picture 3"/>
          <p:cNvPicPr>
            <a:picLocks noChangeAspect="1"/>
          </p:cNvPicPr>
          <p:nvPr/>
        </p:nvPicPr>
        <p:blipFill>
          <a:blip r:embed="rId2"/>
          <a:stretch>
            <a:fillRect/>
          </a:stretch>
        </p:blipFill>
        <p:spPr>
          <a:xfrm>
            <a:off x="152400" y="1905000"/>
            <a:ext cx="6021290" cy="1871662"/>
          </a:xfrm>
          <a:prstGeom prst="rect">
            <a:avLst/>
          </a:prstGeom>
        </p:spPr>
      </p:pic>
      <p:sp>
        <p:nvSpPr>
          <p:cNvPr id="6" name="TextBox 5"/>
          <p:cNvSpPr txBox="1"/>
          <p:nvPr/>
        </p:nvSpPr>
        <p:spPr>
          <a:xfrm>
            <a:off x="6477000" y="2579221"/>
            <a:ext cx="2400701" cy="523220"/>
          </a:xfrm>
          <a:prstGeom prst="rect">
            <a:avLst/>
          </a:prstGeom>
          <a:noFill/>
        </p:spPr>
        <p:txBody>
          <a:bodyPr wrap="square" rtlCol="0">
            <a:spAutoFit/>
          </a:bodyPr>
          <a:lstStyle/>
          <a:p>
            <a:pPr algn="ctr"/>
            <a:r>
              <a:rPr lang="en-US" sz="1400" b="0" dirty="0">
                <a:latin typeface="Futura Hv BT (Body)"/>
              </a:rPr>
              <a:t>7 tasks assigned to Training</a:t>
            </a:r>
          </a:p>
        </p:txBody>
      </p:sp>
    </p:spTree>
    <p:extLst>
      <p:ext uri="{BB962C8B-B14F-4D97-AF65-F5344CB8AC3E}">
        <p14:creationId xmlns:p14="http://schemas.microsoft.com/office/powerpoint/2010/main" val="1211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Soldier Out-Processing</a:t>
            </a:r>
          </a:p>
        </p:txBody>
      </p:sp>
      <p:pic>
        <p:nvPicPr>
          <p:cNvPr id="4" name="Picture 3"/>
          <p:cNvPicPr>
            <a:picLocks noChangeAspect="1"/>
          </p:cNvPicPr>
          <p:nvPr/>
        </p:nvPicPr>
        <p:blipFill>
          <a:blip r:embed="rId2"/>
          <a:stretch>
            <a:fillRect/>
          </a:stretch>
        </p:blipFill>
        <p:spPr>
          <a:xfrm>
            <a:off x="144379" y="1884145"/>
            <a:ext cx="6140305" cy="2306855"/>
          </a:xfrm>
          <a:prstGeom prst="rect">
            <a:avLst/>
          </a:prstGeom>
        </p:spPr>
      </p:pic>
      <p:sp>
        <p:nvSpPr>
          <p:cNvPr id="6" name="TextBox 5"/>
          <p:cNvSpPr txBox="1"/>
          <p:nvPr/>
        </p:nvSpPr>
        <p:spPr>
          <a:xfrm>
            <a:off x="6477000" y="2579221"/>
            <a:ext cx="2400701" cy="523220"/>
          </a:xfrm>
          <a:prstGeom prst="rect">
            <a:avLst/>
          </a:prstGeom>
          <a:noFill/>
        </p:spPr>
        <p:txBody>
          <a:bodyPr wrap="square" rtlCol="0">
            <a:spAutoFit/>
          </a:bodyPr>
          <a:lstStyle/>
          <a:p>
            <a:pPr algn="ctr"/>
            <a:r>
              <a:rPr lang="en-US" sz="1400" b="0" dirty="0">
                <a:latin typeface="Futura Hv BT (Body)"/>
              </a:rPr>
              <a:t>9 tasks assigned to Finance</a:t>
            </a:r>
          </a:p>
        </p:txBody>
      </p:sp>
    </p:spTree>
    <p:extLst>
      <p:ext uri="{BB962C8B-B14F-4D97-AF65-F5344CB8AC3E}">
        <p14:creationId xmlns:p14="http://schemas.microsoft.com/office/powerpoint/2010/main" val="7335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Soldier Out-Processing</a:t>
            </a:r>
          </a:p>
        </p:txBody>
      </p:sp>
      <p:pic>
        <p:nvPicPr>
          <p:cNvPr id="6" name="Picture 5"/>
          <p:cNvPicPr>
            <a:picLocks noChangeAspect="1"/>
          </p:cNvPicPr>
          <p:nvPr/>
        </p:nvPicPr>
        <p:blipFill>
          <a:blip r:embed="rId2"/>
          <a:stretch>
            <a:fillRect/>
          </a:stretch>
        </p:blipFill>
        <p:spPr>
          <a:xfrm>
            <a:off x="164431" y="1905000"/>
            <a:ext cx="6131482" cy="3018368"/>
          </a:xfrm>
          <a:prstGeom prst="rect">
            <a:avLst/>
          </a:prstGeom>
        </p:spPr>
      </p:pic>
      <p:sp>
        <p:nvSpPr>
          <p:cNvPr id="7" name="TextBox 6"/>
          <p:cNvSpPr txBox="1"/>
          <p:nvPr/>
        </p:nvSpPr>
        <p:spPr>
          <a:xfrm>
            <a:off x="6477000" y="2579221"/>
            <a:ext cx="2400701" cy="523220"/>
          </a:xfrm>
          <a:prstGeom prst="rect">
            <a:avLst/>
          </a:prstGeom>
          <a:noFill/>
        </p:spPr>
        <p:txBody>
          <a:bodyPr wrap="square" rtlCol="0">
            <a:spAutoFit/>
          </a:bodyPr>
          <a:lstStyle/>
          <a:p>
            <a:pPr algn="ctr"/>
            <a:r>
              <a:rPr lang="en-US" sz="1400" b="0" dirty="0">
                <a:latin typeface="Futura Hv BT (Body)"/>
              </a:rPr>
              <a:t>12 tasks assigned to Medical</a:t>
            </a:r>
          </a:p>
        </p:txBody>
      </p:sp>
    </p:spTree>
    <p:extLst>
      <p:ext uri="{BB962C8B-B14F-4D97-AF65-F5344CB8AC3E}">
        <p14:creationId xmlns:p14="http://schemas.microsoft.com/office/powerpoint/2010/main" val="87100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Soldier Out-Processing</a:t>
            </a:r>
          </a:p>
        </p:txBody>
      </p:sp>
      <p:pic>
        <p:nvPicPr>
          <p:cNvPr id="4" name="Picture 3"/>
          <p:cNvPicPr>
            <a:picLocks noChangeAspect="1"/>
          </p:cNvPicPr>
          <p:nvPr/>
        </p:nvPicPr>
        <p:blipFill>
          <a:blip r:embed="rId2"/>
          <a:stretch>
            <a:fillRect/>
          </a:stretch>
        </p:blipFill>
        <p:spPr>
          <a:xfrm>
            <a:off x="104775" y="1905000"/>
            <a:ext cx="6191138" cy="2781229"/>
          </a:xfrm>
          <a:prstGeom prst="rect">
            <a:avLst/>
          </a:prstGeom>
        </p:spPr>
      </p:pic>
      <p:sp>
        <p:nvSpPr>
          <p:cNvPr id="6" name="TextBox 5"/>
          <p:cNvSpPr txBox="1"/>
          <p:nvPr/>
        </p:nvSpPr>
        <p:spPr>
          <a:xfrm>
            <a:off x="6477000" y="2579221"/>
            <a:ext cx="2400701" cy="523220"/>
          </a:xfrm>
          <a:prstGeom prst="rect">
            <a:avLst/>
          </a:prstGeom>
          <a:noFill/>
        </p:spPr>
        <p:txBody>
          <a:bodyPr wrap="square" rtlCol="0">
            <a:spAutoFit/>
          </a:bodyPr>
          <a:lstStyle/>
          <a:p>
            <a:pPr algn="ctr"/>
            <a:r>
              <a:rPr lang="en-US" sz="1400" b="0" dirty="0">
                <a:latin typeface="Futura Hv BT (Body)"/>
              </a:rPr>
              <a:t>11 tasks assigned to Supply</a:t>
            </a:r>
          </a:p>
        </p:txBody>
      </p:sp>
    </p:spTree>
    <p:extLst>
      <p:ext uri="{BB962C8B-B14F-4D97-AF65-F5344CB8AC3E}">
        <p14:creationId xmlns:p14="http://schemas.microsoft.com/office/powerpoint/2010/main" val="190388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TwinEngines</a:t>
            </a:r>
            <a:r>
              <a:rPr lang="en-US" dirty="0"/>
              <a:t> Case Management</a:t>
            </a:r>
          </a:p>
        </p:txBody>
      </p:sp>
      <p:sp>
        <p:nvSpPr>
          <p:cNvPr id="3" name="Content Placeholder 2"/>
          <p:cNvSpPr>
            <a:spLocks noGrp="1"/>
          </p:cNvSpPr>
          <p:nvPr>
            <p:ph idx="1"/>
          </p:nvPr>
        </p:nvSpPr>
        <p:spPr>
          <a:xfrm>
            <a:off x="304800" y="1981200"/>
            <a:ext cx="8458200" cy="4191000"/>
          </a:xfrm>
        </p:spPr>
        <p:txBody>
          <a:bodyPr/>
          <a:lstStyle/>
          <a:p>
            <a:r>
              <a:rPr lang="en-US" dirty="0"/>
              <a:t>Example Solutions:</a:t>
            </a:r>
          </a:p>
          <a:p>
            <a:pPr lvl="1"/>
            <a:r>
              <a:rPr lang="en-US" dirty="0"/>
              <a:t>SAAR Processing</a:t>
            </a:r>
          </a:p>
          <a:p>
            <a:pPr lvl="2"/>
            <a:r>
              <a:rPr lang="en-US" dirty="0"/>
              <a:t>Track and manage all DA2875 forms, along with AUPs, Annual Training (DA87), and any additional forms (i.e. PII)</a:t>
            </a:r>
          </a:p>
          <a:p>
            <a:pPr lvl="1"/>
            <a:r>
              <a:rPr lang="en-US" dirty="0"/>
              <a:t>Simple Tasking Wizard</a:t>
            </a:r>
          </a:p>
          <a:p>
            <a:pPr lvl="2"/>
            <a:r>
              <a:rPr lang="en-US" dirty="0"/>
              <a:t>Guides you through quickly creating a Case Type with a single task for a list of Soldiers.  Take any report with a list of Soldiers and quickly task multiple people/organizations for each of the Soldiers on the list. </a:t>
            </a:r>
          </a:p>
          <a:p>
            <a:pPr lvl="1"/>
            <a:r>
              <a:rPr lang="en-US" dirty="0"/>
              <a:t>Soldier Out-Processing</a:t>
            </a:r>
          </a:p>
          <a:p>
            <a:pPr lvl="2"/>
            <a:r>
              <a:rPr lang="en-US" dirty="0"/>
              <a:t>Creates 60+ tasks for multiple organizations to ensure Soldiers are out-processed properly.</a:t>
            </a:r>
          </a:p>
        </p:txBody>
      </p:sp>
    </p:spTree>
    <p:extLst>
      <p:ext uri="{BB962C8B-B14F-4D97-AF65-F5344CB8AC3E}">
        <p14:creationId xmlns:p14="http://schemas.microsoft.com/office/powerpoint/2010/main" val="2303137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Soldier Out-Processing</a:t>
            </a:r>
          </a:p>
        </p:txBody>
      </p:sp>
      <p:pic>
        <p:nvPicPr>
          <p:cNvPr id="4" name="Picture 3"/>
          <p:cNvPicPr>
            <a:picLocks noChangeAspect="1"/>
          </p:cNvPicPr>
          <p:nvPr/>
        </p:nvPicPr>
        <p:blipFill>
          <a:blip r:embed="rId2"/>
          <a:stretch>
            <a:fillRect/>
          </a:stretch>
        </p:blipFill>
        <p:spPr>
          <a:xfrm>
            <a:off x="104775" y="1901792"/>
            <a:ext cx="6191138" cy="1066024"/>
          </a:xfrm>
          <a:prstGeom prst="rect">
            <a:avLst/>
          </a:prstGeom>
        </p:spPr>
      </p:pic>
      <p:sp>
        <p:nvSpPr>
          <p:cNvPr id="6" name="TextBox 5"/>
          <p:cNvSpPr txBox="1"/>
          <p:nvPr/>
        </p:nvSpPr>
        <p:spPr>
          <a:xfrm>
            <a:off x="6477000" y="2173194"/>
            <a:ext cx="2400701" cy="523220"/>
          </a:xfrm>
          <a:prstGeom prst="rect">
            <a:avLst/>
          </a:prstGeom>
          <a:noFill/>
        </p:spPr>
        <p:txBody>
          <a:bodyPr wrap="square" rtlCol="0">
            <a:spAutoFit/>
          </a:bodyPr>
          <a:lstStyle/>
          <a:p>
            <a:pPr algn="ctr"/>
            <a:r>
              <a:rPr lang="en-US" sz="1400" b="0" dirty="0">
                <a:latin typeface="Futura Hv BT (Body)"/>
              </a:rPr>
              <a:t>3 tasks assigned to Facilities</a:t>
            </a:r>
          </a:p>
        </p:txBody>
      </p:sp>
    </p:spTree>
    <p:extLst>
      <p:ext uri="{BB962C8B-B14F-4D97-AF65-F5344CB8AC3E}">
        <p14:creationId xmlns:p14="http://schemas.microsoft.com/office/powerpoint/2010/main" val="279892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Soldier Out-Processing</a:t>
            </a:r>
          </a:p>
        </p:txBody>
      </p:sp>
      <p:pic>
        <p:nvPicPr>
          <p:cNvPr id="4" name="Picture 3"/>
          <p:cNvPicPr>
            <a:picLocks noChangeAspect="1"/>
          </p:cNvPicPr>
          <p:nvPr/>
        </p:nvPicPr>
        <p:blipFill>
          <a:blip r:embed="rId2"/>
          <a:stretch>
            <a:fillRect/>
          </a:stretch>
        </p:blipFill>
        <p:spPr>
          <a:xfrm>
            <a:off x="126733" y="1901746"/>
            <a:ext cx="6191138" cy="676515"/>
          </a:xfrm>
          <a:prstGeom prst="rect">
            <a:avLst/>
          </a:prstGeom>
        </p:spPr>
      </p:pic>
      <p:sp>
        <p:nvSpPr>
          <p:cNvPr id="6" name="TextBox 5"/>
          <p:cNvSpPr txBox="1"/>
          <p:nvPr/>
        </p:nvSpPr>
        <p:spPr>
          <a:xfrm>
            <a:off x="6477000" y="1978393"/>
            <a:ext cx="2400701" cy="523220"/>
          </a:xfrm>
          <a:prstGeom prst="rect">
            <a:avLst/>
          </a:prstGeom>
          <a:noFill/>
        </p:spPr>
        <p:txBody>
          <a:bodyPr wrap="square" rtlCol="0">
            <a:spAutoFit/>
          </a:bodyPr>
          <a:lstStyle/>
          <a:p>
            <a:pPr algn="ctr"/>
            <a:r>
              <a:rPr lang="en-US" sz="1400" b="0" dirty="0">
                <a:latin typeface="Futura Hv BT (Body)"/>
              </a:rPr>
              <a:t>1 task assigned to  the Commander</a:t>
            </a:r>
          </a:p>
        </p:txBody>
      </p:sp>
    </p:spTree>
    <p:extLst>
      <p:ext uri="{BB962C8B-B14F-4D97-AF65-F5344CB8AC3E}">
        <p14:creationId xmlns:p14="http://schemas.microsoft.com/office/powerpoint/2010/main" val="17186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p>
        </p:txBody>
      </p:sp>
      <p:sp>
        <p:nvSpPr>
          <p:cNvPr id="3" name="Content Placeholder 2"/>
          <p:cNvSpPr>
            <a:spLocks noGrp="1"/>
          </p:cNvSpPr>
          <p:nvPr>
            <p:ph idx="1"/>
          </p:nvPr>
        </p:nvSpPr>
        <p:spPr/>
        <p:txBody>
          <a:bodyPr/>
          <a:lstStyle/>
          <a:p>
            <a:pPr marL="0" indent="0">
              <a:buNone/>
            </a:pPr>
            <a:r>
              <a:rPr lang="en-US" dirty="0"/>
              <a:t>For questions, live demos, or to request an evaluation key, contact:</a:t>
            </a:r>
          </a:p>
          <a:p>
            <a:pPr marL="0" indent="0">
              <a:buNone/>
            </a:pPr>
            <a:endParaRPr lang="en-US" dirty="0"/>
          </a:p>
          <a:p>
            <a:pPr marL="0" indent="0" algn="ctr">
              <a:buNone/>
            </a:pPr>
            <a:r>
              <a:rPr lang="en-US" dirty="0"/>
              <a:t>Dean Baskin</a:t>
            </a:r>
          </a:p>
          <a:p>
            <a:pPr marL="0" indent="0" algn="ctr">
              <a:buNone/>
            </a:pPr>
            <a:r>
              <a:rPr lang="en-US" dirty="0" err="1"/>
              <a:t>TwinEngines</a:t>
            </a:r>
            <a:r>
              <a:rPr lang="en-US" dirty="0"/>
              <a:t>, Inc.</a:t>
            </a:r>
          </a:p>
          <a:p>
            <a:pPr marL="0" indent="0" algn="ctr">
              <a:buNone/>
            </a:pPr>
            <a:r>
              <a:rPr lang="en-US" dirty="0"/>
              <a:t>859-536-2540</a:t>
            </a:r>
          </a:p>
          <a:p>
            <a:pPr marL="0" indent="0" algn="ctr">
              <a:buNone/>
            </a:pPr>
            <a:r>
              <a:rPr lang="en-US" dirty="0"/>
              <a:t>dbaskin@twinengines.com</a:t>
            </a:r>
          </a:p>
        </p:txBody>
      </p:sp>
    </p:spTree>
    <p:extLst>
      <p:ext uri="{BB962C8B-B14F-4D97-AF65-F5344CB8AC3E}">
        <p14:creationId xmlns:p14="http://schemas.microsoft.com/office/powerpoint/2010/main" val="152113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TwinEngines</a:t>
            </a:r>
            <a:r>
              <a:rPr lang="en-US" dirty="0"/>
              <a:t> Case Management</a:t>
            </a:r>
          </a:p>
        </p:txBody>
      </p:sp>
      <p:sp>
        <p:nvSpPr>
          <p:cNvPr id="3" name="Content Placeholder 2"/>
          <p:cNvSpPr>
            <a:spLocks noGrp="1"/>
          </p:cNvSpPr>
          <p:nvPr>
            <p:ph idx="1"/>
          </p:nvPr>
        </p:nvSpPr>
        <p:spPr/>
        <p:txBody>
          <a:bodyPr/>
          <a:lstStyle/>
          <a:p>
            <a:r>
              <a:rPr lang="en-US" dirty="0"/>
              <a:t>Example Solutions</a:t>
            </a:r>
          </a:p>
          <a:p>
            <a:pPr lvl="1"/>
            <a:r>
              <a:rPr lang="en-US" dirty="0"/>
              <a:t>STIG Application</a:t>
            </a:r>
          </a:p>
          <a:p>
            <a:pPr lvl="2"/>
            <a:r>
              <a:rPr lang="en-US" dirty="0"/>
              <a:t>Import STIG XML file to generate a case with a task for each STIG.  Combine multiple STIGS into a single case type.</a:t>
            </a:r>
          </a:p>
          <a:p>
            <a:pPr lvl="1"/>
            <a:r>
              <a:rPr lang="en-US" dirty="0"/>
              <a:t>Data Quality Issues</a:t>
            </a:r>
          </a:p>
          <a:p>
            <a:pPr lvl="2"/>
            <a:r>
              <a:rPr lang="en-US" dirty="0"/>
              <a:t>Monitor personnel systems with a query to automatically generate cases on Soldiers with complete instructions to remedy the issue.  For systems without query capability, manually copy/paste a list of Soldiers to generate cases.</a:t>
            </a:r>
          </a:p>
        </p:txBody>
      </p:sp>
    </p:spTree>
    <p:extLst>
      <p:ext uri="{BB962C8B-B14F-4D97-AF65-F5344CB8AC3E}">
        <p14:creationId xmlns:p14="http://schemas.microsoft.com/office/powerpoint/2010/main" val="283140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76200" y="1828800"/>
            <a:ext cx="6172200" cy="4320540"/>
          </a:xfrm>
          <a:prstGeom prst="rect">
            <a:avLst/>
          </a:prstGeom>
        </p:spPr>
      </p:pic>
      <p:sp>
        <p:nvSpPr>
          <p:cNvPr id="7" name="TextBox 6"/>
          <p:cNvSpPr txBox="1"/>
          <p:nvPr/>
        </p:nvSpPr>
        <p:spPr>
          <a:xfrm>
            <a:off x="6400800" y="1981200"/>
            <a:ext cx="2590800" cy="2308324"/>
          </a:xfrm>
          <a:prstGeom prst="rect">
            <a:avLst/>
          </a:prstGeom>
          <a:noFill/>
        </p:spPr>
        <p:txBody>
          <a:bodyPr wrap="square" rtlCol="0">
            <a:spAutoFit/>
          </a:bodyPr>
          <a:lstStyle/>
          <a:p>
            <a:r>
              <a:rPr lang="en-US" sz="1600" b="0" dirty="0">
                <a:latin typeface="Futura Hv BT (Body)"/>
              </a:rPr>
              <a:t>URL to create a new SAAR is accessible to any user with a network account</a:t>
            </a:r>
          </a:p>
          <a:p>
            <a:pPr marL="342900" indent="-342900">
              <a:buFont typeface="Arial" panose="020B0604020202020204" pitchFamily="34" charset="0"/>
              <a:buChar char="•"/>
            </a:pPr>
            <a:endParaRPr lang="en-US" sz="1600" b="0" dirty="0">
              <a:latin typeface="Futura Hv BT (Body)"/>
            </a:endParaRPr>
          </a:p>
          <a:p>
            <a:pPr marL="342900" indent="-342900">
              <a:buFont typeface="Arial" panose="020B0604020202020204" pitchFamily="34" charset="0"/>
              <a:buChar char="•"/>
            </a:pPr>
            <a:endParaRPr lang="en-US" sz="1600" b="0" dirty="0">
              <a:latin typeface="Futura Hv BT (Body)"/>
            </a:endParaRPr>
          </a:p>
          <a:p>
            <a:r>
              <a:rPr lang="en-US" sz="1600" b="0" dirty="0">
                <a:latin typeface="Futura Hv BT (Body)"/>
              </a:rPr>
              <a:t>Includes customizable End User Instructions</a:t>
            </a:r>
          </a:p>
          <a:p>
            <a:pPr marL="342900" indent="-342900">
              <a:buFont typeface="Arial" panose="020B0604020202020204" pitchFamily="34" charset="0"/>
              <a:buChar char="•"/>
            </a:pPr>
            <a:endParaRPr lang="en-US" sz="1600" b="0" dirty="0">
              <a:latin typeface="Futura Hv BT (Body)"/>
            </a:endParaRPr>
          </a:p>
        </p:txBody>
      </p:sp>
    </p:spTree>
    <p:extLst>
      <p:ext uri="{BB962C8B-B14F-4D97-AF65-F5344CB8AC3E}">
        <p14:creationId xmlns:p14="http://schemas.microsoft.com/office/powerpoint/2010/main" val="87838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8" name="Picture 7"/>
          <p:cNvPicPr>
            <a:picLocks noChangeAspect="1"/>
          </p:cNvPicPr>
          <p:nvPr/>
        </p:nvPicPr>
        <p:blipFill>
          <a:blip r:embed="rId2"/>
          <a:stretch>
            <a:fillRect/>
          </a:stretch>
        </p:blipFill>
        <p:spPr>
          <a:xfrm>
            <a:off x="76201" y="1828800"/>
            <a:ext cx="3848256" cy="4495800"/>
          </a:xfrm>
          <a:prstGeom prst="rect">
            <a:avLst/>
          </a:prstGeom>
        </p:spPr>
      </p:pic>
      <p:grpSp>
        <p:nvGrpSpPr>
          <p:cNvPr id="13" name="Group 12"/>
          <p:cNvGrpSpPr/>
          <p:nvPr/>
        </p:nvGrpSpPr>
        <p:grpSpPr>
          <a:xfrm>
            <a:off x="3200400" y="1688068"/>
            <a:ext cx="5793606" cy="738664"/>
            <a:chOff x="3200400" y="1688068"/>
            <a:chExt cx="5793606" cy="738664"/>
          </a:xfrm>
        </p:grpSpPr>
        <p:sp>
          <p:nvSpPr>
            <p:cNvPr id="7" name="TextBox 6"/>
            <p:cNvSpPr txBox="1"/>
            <p:nvPr/>
          </p:nvSpPr>
          <p:spPr>
            <a:xfrm>
              <a:off x="4541218" y="1688068"/>
              <a:ext cx="4452788" cy="738664"/>
            </a:xfrm>
            <a:prstGeom prst="rect">
              <a:avLst/>
            </a:prstGeom>
            <a:noFill/>
          </p:spPr>
          <p:txBody>
            <a:bodyPr wrap="square" rtlCol="0">
              <a:spAutoFit/>
            </a:bodyPr>
            <a:lstStyle/>
            <a:p>
              <a:r>
                <a:rPr lang="en-US" sz="1400" b="0" dirty="0">
                  <a:latin typeface="Futura Hv BT (Body)"/>
                </a:rPr>
                <a:t>Defaults to end user’s information.  If user is not recognized by system, they are asked to self-register before starting a new SAAR request.</a:t>
              </a:r>
            </a:p>
          </p:txBody>
        </p:sp>
        <p:sp>
          <p:nvSpPr>
            <p:cNvPr id="6" name="Arrow: Left 5"/>
            <p:cNvSpPr/>
            <p:nvPr/>
          </p:nvSpPr>
          <p:spPr bwMode="auto">
            <a:xfrm>
              <a:off x="3200400" y="1905000"/>
              <a:ext cx="131434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14" name="Group 13"/>
          <p:cNvGrpSpPr/>
          <p:nvPr/>
        </p:nvGrpSpPr>
        <p:grpSpPr>
          <a:xfrm>
            <a:off x="3200400" y="3258830"/>
            <a:ext cx="5793606" cy="523220"/>
            <a:chOff x="3200400" y="3258830"/>
            <a:chExt cx="5793606" cy="523220"/>
          </a:xfrm>
        </p:grpSpPr>
        <p:sp>
          <p:nvSpPr>
            <p:cNvPr id="10" name="TextBox 9"/>
            <p:cNvSpPr txBox="1"/>
            <p:nvPr/>
          </p:nvSpPr>
          <p:spPr>
            <a:xfrm>
              <a:off x="4541218" y="3258830"/>
              <a:ext cx="4452788" cy="523220"/>
            </a:xfrm>
            <a:prstGeom prst="rect">
              <a:avLst/>
            </a:prstGeom>
            <a:noFill/>
          </p:spPr>
          <p:txBody>
            <a:bodyPr wrap="square" rtlCol="0">
              <a:spAutoFit/>
            </a:bodyPr>
            <a:lstStyle/>
            <a:p>
              <a:r>
                <a:rPr lang="en-US" sz="1400" b="0" dirty="0">
                  <a:latin typeface="Futura Hv BT (Body)"/>
                </a:rPr>
                <a:t>Lookup for the Supervisor so that we know who to route the SAAR to.</a:t>
              </a:r>
            </a:p>
          </p:txBody>
        </p:sp>
        <p:sp>
          <p:nvSpPr>
            <p:cNvPr id="11" name="Arrow: Left 10"/>
            <p:cNvSpPr/>
            <p:nvPr/>
          </p:nvSpPr>
          <p:spPr bwMode="auto">
            <a:xfrm>
              <a:off x="3200400" y="3368040"/>
              <a:ext cx="131434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18" name="Group 17"/>
          <p:cNvGrpSpPr/>
          <p:nvPr/>
        </p:nvGrpSpPr>
        <p:grpSpPr>
          <a:xfrm>
            <a:off x="76201" y="2362200"/>
            <a:ext cx="8917805" cy="3657600"/>
            <a:chOff x="76201" y="2362200"/>
            <a:chExt cx="8917805" cy="3657600"/>
          </a:xfrm>
        </p:grpSpPr>
        <p:sp>
          <p:nvSpPr>
            <p:cNvPr id="9" name="Rectangle 8"/>
            <p:cNvSpPr/>
            <p:nvPr/>
          </p:nvSpPr>
          <p:spPr bwMode="auto">
            <a:xfrm>
              <a:off x="76201" y="2362200"/>
              <a:ext cx="2971799" cy="10668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2" name="Rectangle 11"/>
            <p:cNvSpPr/>
            <p:nvPr/>
          </p:nvSpPr>
          <p:spPr bwMode="auto">
            <a:xfrm>
              <a:off x="76201" y="3581400"/>
              <a:ext cx="3848256" cy="2438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5" name="Arrow: Left 14"/>
            <p:cNvSpPr/>
            <p:nvPr/>
          </p:nvSpPr>
          <p:spPr bwMode="auto">
            <a:xfrm>
              <a:off x="3924457" y="4315450"/>
              <a:ext cx="131434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6" name="Arrow: Left 15"/>
            <p:cNvSpPr/>
            <p:nvPr/>
          </p:nvSpPr>
          <p:spPr bwMode="auto">
            <a:xfrm rot="1844822">
              <a:off x="2887708" y="3519208"/>
              <a:ext cx="2576113"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5360677" y="4013445"/>
              <a:ext cx="3633329" cy="1169551"/>
            </a:xfrm>
            <a:prstGeom prst="rect">
              <a:avLst/>
            </a:prstGeom>
            <a:noFill/>
          </p:spPr>
          <p:txBody>
            <a:bodyPr wrap="square" rtlCol="0">
              <a:spAutoFit/>
            </a:bodyPr>
            <a:lstStyle/>
            <a:p>
              <a:r>
                <a:rPr lang="en-US" sz="1400" b="0" dirty="0">
                  <a:latin typeface="Futura Hv BT (Body)"/>
                </a:rPr>
                <a:t>The remaining fields are customizable and can be added to the SAAR as text in either block 13 (Justification for Access) or Block 27 (Optional / Additional Information)</a:t>
              </a:r>
            </a:p>
          </p:txBody>
        </p:sp>
      </p:grpSp>
    </p:spTree>
    <p:extLst>
      <p:ext uri="{BB962C8B-B14F-4D97-AF65-F5344CB8AC3E}">
        <p14:creationId xmlns:p14="http://schemas.microsoft.com/office/powerpoint/2010/main" val="34065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152400" y="1905000"/>
            <a:ext cx="8875295" cy="2414927"/>
          </a:xfrm>
          <a:prstGeom prst="rect">
            <a:avLst/>
          </a:prstGeom>
        </p:spPr>
      </p:pic>
      <p:grpSp>
        <p:nvGrpSpPr>
          <p:cNvPr id="3" name="Group 2"/>
          <p:cNvGrpSpPr/>
          <p:nvPr/>
        </p:nvGrpSpPr>
        <p:grpSpPr>
          <a:xfrm>
            <a:off x="2122568" y="2497591"/>
            <a:ext cx="5193835" cy="2801268"/>
            <a:chOff x="2122568" y="2497591"/>
            <a:chExt cx="5193835" cy="2801268"/>
          </a:xfrm>
        </p:grpSpPr>
        <p:sp>
          <p:nvSpPr>
            <p:cNvPr id="6" name="TextBox 5"/>
            <p:cNvSpPr txBox="1"/>
            <p:nvPr/>
          </p:nvSpPr>
          <p:spPr>
            <a:xfrm>
              <a:off x="2863615" y="4560195"/>
              <a:ext cx="4452788" cy="738664"/>
            </a:xfrm>
            <a:prstGeom prst="rect">
              <a:avLst/>
            </a:prstGeom>
            <a:noFill/>
          </p:spPr>
          <p:txBody>
            <a:bodyPr wrap="square" rtlCol="0">
              <a:spAutoFit/>
            </a:bodyPr>
            <a:lstStyle/>
            <a:p>
              <a:r>
                <a:rPr lang="en-US" sz="1400" b="0" dirty="0">
                  <a:latin typeface="Futura Hv BT (Body)"/>
                </a:rPr>
                <a:t>End user is prompted to submit the required documents with digital signatures.  Click the links to open the required form.</a:t>
              </a:r>
            </a:p>
          </p:txBody>
        </p:sp>
        <p:sp>
          <p:nvSpPr>
            <p:cNvPr id="7" name="Arrow: Left 6"/>
            <p:cNvSpPr/>
            <p:nvPr/>
          </p:nvSpPr>
          <p:spPr bwMode="auto">
            <a:xfrm rot="3342107">
              <a:off x="1123294" y="3496865"/>
              <a:ext cx="2303348"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4144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Case Management</a:t>
            </a:r>
            <a:br>
              <a:rPr lang="en-US" dirty="0"/>
            </a:br>
            <a:r>
              <a:rPr lang="en-US" dirty="0"/>
              <a:t>SAAR Processing</a:t>
            </a:r>
          </a:p>
        </p:txBody>
      </p:sp>
      <p:pic>
        <p:nvPicPr>
          <p:cNvPr id="4" name="Picture 3"/>
          <p:cNvPicPr>
            <a:picLocks noChangeAspect="1"/>
          </p:cNvPicPr>
          <p:nvPr/>
        </p:nvPicPr>
        <p:blipFill>
          <a:blip r:embed="rId2"/>
          <a:stretch>
            <a:fillRect/>
          </a:stretch>
        </p:blipFill>
        <p:spPr>
          <a:xfrm>
            <a:off x="76200" y="1828801"/>
            <a:ext cx="7091471" cy="4267200"/>
          </a:xfrm>
          <a:prstGeom prst="rect">
            <a:avLst/>
          </a:prstGeom>
        </p:spPr>
      </p:pic>
      <p:grpSp>
        <p:nvGrpSpPr>
          <p:cNvPr id="23" name="Group 22"/>
          <p:cNvGrpSpPr/>
          <p:nvPr/>
        </p:nvGrpSpPr>
        <p:grpSpPr>
          <a:xfrm>
            <a:off x="126733" y="2864043"/>
            <a:ext cx="8763734" cy="3174209"/>
            <a:chOff x="126733" y="2864043"/>
            <a:chExt cx="8763734" cy="3174209"/>
          </a:xfrm>
        </p:grpSpPr>
        <p:sp>
          <p:nvSpPr>
            <p:cNvPr id="12" name="Rectangle 11"/>
            <p:cNvSpPr/>
            <p:nvPr/>
          </p:nvSpPr>
          <p:spPr bwMode="auto">
            <a:xfrm>
              <a:off x="1295400" y="4309713"/>
              <a:ext cx="838200" cy="18608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nvGrpSpPr>
            <p:cNvPr id="22" name="Group 21"/>
            <p:cNvGrpSpPr/>
            <p:nvPr/>
          </p:nvGrpSpPr>
          <p:grpSpPr>
            <a:xfrm>
              <a:off x="126733" y="2864043"/>
              <a:ext cx="8763734" cy="3174209"/>
              <a:chOff x="126733" y="2864043"/>
              <a:chExt cx="8763734" cy="3174209"/>
            </a:xfrm>
          </p:grpSpPr>
          <p:grpSp>
            <p:nvGrpSpPr>
              <p:cNvPr id="20" name="Group 19"/>
              <p:cNvGrpSpPr/>
              <p:nvPr/>
            </p:nvGrpSpPr>
            <p:grpSpPr>
              <a:xfrm>
                <a:off x="126733" y="3200399"/>
                <a:ext cx="6925347" cy="2837853"/>
                <a:chOff x="126733" y="3200399"/>
                <a:chExt cx="6925347" cy="2837853"/>
              </a:xfrm>
            </p:grpSpPr>
            <p:sp>
              <p:nvSpPr>
                <p:cNvPr id="5" name="Rectangle 4"/>
                <p:cNvSpPr/>
                <p:nvPr/>
              </p:nvSpPr>
              <p:spPr bwMode="auto">
                <a:xfrm>
                  <a:off x="126733" y="3200400"/>
                  <a:ext cx="761999"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6" name="Rectangle 5"/>
                <p:cNvSpPr/>
                <p:nvPr/>
              </p:nvSpPr>
              <p:spPr bwMode="auto">
                <a:xfrm>
                  <a:off x="3657600" y="3200400"/>
                  <a:ext cx="1523999"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7" name="Rectangle 6"/>
                <p:cNvSpPr/>
                <p:nvPr/>
              </p:nvSpPr>
              <p:spPr bwMode="auto">
                <a:xfrm>
                  <a:off x="5717435" y="3200399"/>
                  <a:ext cx="914399" cy="228601"/>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8" name="Rectangle 7"/>
                <p:cNvSpPr/>
                <p:nvPr/>
              </p:nvSpPr>
              <p:spPr bwMode="auto">
                <a:xfrm>
                  <a:off x="150824" y="3505201"/>
                  <a:ext cx="2668576"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9" name="Rectangle 8"/>
                <p:cNvSpPr/>
                <p:nvPr/>
              </p:nvSpPr>
              <p:spPr bwMode="auto">
                <a:xfrm>
                  <a:off x="4876800" y="3505201"/>
                  <a:ext cx="2175280"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0" name="Rectangle 9"/>
                <p:cNvSpPr/>
                <p:nvPr/>
              </p:nvSpPr>
              <p:spPr bwMode="auto">
                <a:xfrm>
                  <a:off x="150824" y="3999300"/>
                  <a:ext cx="1830376"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1" name="Rectangle 10"/>
                <p:cNvSpPr/>
                <p:nvPr/>
              </p:nvSpPr>
              <p:spPr bwMode="auto">
                <a:xfrm>
                  <a:off x="3351223" y="3999300"/>
                  <a:ext cx="1525577"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3" name="Rectangle 12"/>
                <p:cNvSpPr/>
                <p:nvPr/>
              </p:nvSpPr>
              <p:spPr bwMode="auto">
                <a:xfrm>
                  <a:off x="150824" y="4628551"/>
                  <a:ext cx="1830376"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4" name="Rectangle 13"/>
                <p:cNvSpPr/>
                <p:nvPr/>
              </p:nvSpPr>
              <p:spPr bwMode="auto">
                <a:xfrm>
                  <a:off x="3351223" y="4628551"/>
                  <a:ext cx="1830376"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5" name="Rectangle 14"/>
                <p:cNvSpPr/>
                <p:nvPr/>
              </p:nvSpPr>
              <p:spPr bwMode="auto">
                <a:xfrm>
                  <a:off x="150824" y="4913700"/>
                  <a:ext cx="1982776"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6" name="Rectangle 15"/>
                <p:cNvSpPr/>
                <p:nvPr/>
              </p:nvSpPr>
              <p:spPr bwMode="auto">
                <a:xfrm>
                  <a:off x="507732" y="5447101"/>
                  <a:ext cx="381000"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7" name="Rectangle 16"/>
                <p:cNvSpPr/>
                <p:nvPr/>
              </p:nvSpPr>
              <p:spPr bwMode="auto">
                <a:xfrm>
                  <a:off x="5334000" y="5447101"/>
                  <a:ext cx="609600"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8" name="Rectangle 17"/>
                <p:cNvSpPr/>
                <p:nvPr/>
              </p:nvSpPr>
              <p:spPr bwMode="auto">
                <a:xfrm>
                  <a:off x="158845" y="5846552"/>
                  <a:ext cx="1830376"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9" name="Rectangle 18"/>
                <p:cNvSpPr/>
                <p:nvPr/>
              </p:nvSpPr>
              <p:spPr bwMode="auto">
                <a:xfrm>
                  <a:off x="5717434" y="5846552"/>
                  <a:ext cx="835765" cy="1917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
            <p:nvSpPr>
              <p:cNvPr id="21" name="TextBox 20"/>
              <p:cNvSpPr txBox="1"/>
              <p:nvPr/>
            </p:nvSpPr>
            <p:spPr>
              <a:xfrm>
                <a:off x="7502274" y="2864043"/>
                <a:ext cx="1388193" cy="523220"/>
              </a:xfrm>
              <a:prstGeom prst="rect">
                <a:avLst/>
              </a:prstGeom>
              <a:noFill/>
            </p:spPr>
            <p:txBody>
              <a:bodyPr wrap="square" rtlCol="0">
                <a:spAutoFit/>
              </a:bodyPr>
              <a:lstStyle/>
              <a:p>
                <a:r>
                  <a:rPr lang="en-US" sz="1400" b="0" dirty="0">
                    <a:latin typeface="Futura Hv BT (Body)"/>
                  </a:rPr>
                  <a:t>Prepopulated data</a:t>
                </a:r>
              </a:p>
            </p:txBody>
          </p:sp>
        </p:grpSp>
      </p:grpSp>
      <p:grpSp>
        <p:nvGrpSpPr>
          <p:cNvPr id="24" name="Group 23"/>
          <p:cNvGrpSpPr/>
          <p:nvPr/>
        </p:nvGrpSpPr>
        <p:grpSpPr>
          <a:xfrm>
            <a:off x="6187925" y="4778145"/>
            <a:ext cx="2956075" cy="954107"/>
            <a:chOff x="6149812" y="1920644"/>
            <a:chExt cx="2956075" cy="954107"/>
          </a:xfrm>
        </p:grpSpPr>
        <p:sp>
          <p:nvSpPr>
            <p:cNvPr id="25" name="TextBox 24"/>
            <p:cNvSpPr txBox="1"/>
            <p:nvPr/>
          </p:nvSpPr>
          <p:spPr>
            <a:xfrm>
              <a:off x="7465168" y="1920644"/>
              <a:ext cx="1640719" cy="954107"/>
            </a:xfrm>
            <a:prstGeom prst="rect">
              <a:avLst/>
            </a:prstGeom>
            <a:noFill/>
          </p:spPr>
          <p:txBody>
            <a:bodyPr wrap="square" rtlCol="0">
              <a:spAutoFit/>
            </a:bodyPr>
            <a:lstStyle/>
            <a:p>
              <a:r>
                <a:rPr lang="en-US" sz="1400" b="0" dirty="0">
                  <a:latin typeface="Futura Hv BT (Body)"/>
                </a:rPr>
                <a:t>IA Training is tracked within the system as another case</a:t>
              </a:r>
            </a:p>
          </p:txBody>
        </p:sp>
        <p:sp>
          <p:nvSpPr>
            <p:cNvPr id="26" name="Arrow: Left 25"/>
            <p:cNvSpPr/>
            <p:nvPr/>
          </p:nvSpPr>
          <p:spPr bwMode="auto">
            <a:xfrm>
              <a:off x="6149812" y="2569951"/>
              <a:ext cx="131434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5179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Futura Hv BT"/>
        <a:ea typeface=""/>
        <a:cs typeface=""/>
      </a:majorFont>
      <a:minorFont>
        <a:latin typeface="Futura Hv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9093</TotalTime>
  <Words>1444</Words>
  <Application>Microsoft Office PowerPoint</Application>
  <PresentationFormat>On-screen Show (4:3)</PresentationFormat>
  <Paragraphs>156</Paragraphs>
  <Slides>42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Futura Hv BT</vt:lpstr>
      <vt:lpstr>Futura Hv BT (Body)</vt:lpstr>
      <vt:lpstr>Times New Roman</vt:lpstr>
      <vt:lpstr>Verdana</vt:lpstr>
      <vt:lpstr>Wingdings</vt:lpstr>
      <vt:lpstr>Default Design</vt:lpstr>
      <vt:lpstr>Image</vt:lpstr>
      <vt:lpstr>TwinEngines Case Management</vt:lpstr>
      <vt:lpstr>TwinEngines Case Management</vt:lpstr>
      <vt:lpstr>TwinEngines Case Management</vt:lpstr>
      <vt:lpstr>TwinEngines Case Management</vt:lpstr>
      <vt:lpstr>TwinEngines Case Management</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SAAR Processing</vt:lpstr>
      <vt:lpstr>TwinEngines Case Management Tasking Wizard</vt:lpstr>
      <vt:lpstr>TwinEngines Case Management Tasking Wizard</vt:lpstr>
      <vt:lpstr>TwinEngines Case Management Tasking Wizard</vt:lpstr>
      <vt:lpstr>TwinEngines Case Management Tasking Wizard</vt:lpstr>
      <vt:lpstr>TwinEngines Case Management Tasking Wizard</vt:lpstr>
      <vt:lpstr>TwinEngines Case Management Tasking Wizard</vt:lpstr>
      <vt:lpstr>TwinEngines Case Management Tasking Wizard</vt:lpstr>
      <vt:lpstr>TwinEngines Case Management Tasking Wizard</vt:lpstr>
      <vt:lpstr>TwinEngines Case Management Tasking Wizard</vt:lpstr>
      <vt:lpstr>TwinEngines Case Management Tasking Wizard</vt:lpstr>
      <vt:lpstr>TwinEngines Case Management Tasking Wizard</vt:lpstr>
      <vt:lpstr>TwinEngines Case Management Tasking Wizard</vt:lpstr>
      <vt:lpstr>TwinEngines Case Management Soldier Out-Processing</vt:lpstr>
      <vt:lpstr>TwinEngines Case Management Soldier Out-Processing</vt:lpstr>
      <vt:lpstr>TwinEngines Case Management Soldier Out-Processing</vt:lpstr>
      <vt:lpstr>TwinEngines Case Management Soldier Out-Processing</vt:lpstr>
      <vt:lpstr>TwinEngines Case Management Soldier Out-Processing</vt:lpstr>
      <vt:lpstr>TwinEngines Case Management Soldier Out-Processing</vt:lpstr>
      <vt:lpstr>TwinEngines Case Management Soldier Out-Processing</vt:lpstr>
      <vt:lpstr>TwinEngines Case Management Soldier Out-Processing</vt:lpstr>
      <vt:lpstr>TwinEngines Case Management</vt:lpstr>
    </vt:vector>
  </TitlesOfParts>
  <Company>TwinEngines,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Dean Baskin</cp:lastModifiedBy>
  <cp:revision>200</cp:revision>
  <dcterms:created xsi:type="dcterms:W3CDTF">2002-01-30T02:28:00Z</dcterms:created>
  <dcterms:modified xsi:type="dcterms:W3CDTF">2017-08-28T21:48:30Z</dcterms:modified>
</cp:coreProperties>
</file>