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9" r:id="rId2"/>
    <p:sldId id="279" r:id="rId3"/>
    <p:sldId id="280" r:id="rId4"/>
    <p:sldId id="281" r:id="rId5"/>
    <p:sldId id="282" r:id="rId6"/>
    <p:sldId id="283" r:id="rId7"/>
    <p:sldId id="287" r:id="rId8"/>
    <p:sldId id="288" r:id="rId9"/>
    <p:sldId id="324" r:id="rId10"/>
    <p:sldId id="325" r:id="rId11"/>
    <p:sldId id="326" r:id="rId12"/>
    <p:sldId id="328" r:id="rId13"/>
    <p:sldId id="32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9" r:id="rId42"/>
    <p:sldId id="390" r:id="rId43"/>
    <p:sldId id="388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323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62"/>
    <a:srgbClr val="7FA5AB"/>
    <a:srgbClr val="95B5BA"/>
    <a:srgbClr val="EA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2" autoAdjust="0"/>
    <p:restoredTop sz="86375" autoAdjust="0"/>
  </p:normalViewPr>
  <p:slideViewPr>
    <p:cSldViewPr>
      <p:cViewPr varScale="1">
        <p:scale>
          <a:sx n="99" d="100"/>
          <a:sy n="99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E611023-E1B4-4FA2-AE8D-72F8F3383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</a:t>
            </a:r>
            <a:r>
              <a:rPr lang="en-US" baseline="0" dirty="0"/>
              <a:t> presentation includes animations and is best viewed by </a:t>
            </a:r>
            <a:r>
              <a:rPr lang="en-US" baseline="0"/>
              <a:t>starting the slideshow</a:t>
            </a:r>
            <a:r>
              <a:rPr lang="en-US" baseline="0" dirty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5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51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0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3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0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4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11023-E1B4-4FA2-AE8D-72F8F338314F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97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90253"/>
              </p:ext>
            </p:extLst>
          </p:nvPr>
        </p:nvGraphicFramePr>
        <p:xfrm>
          <a:off x="7162800" y="5721350"/>
          <a:ext cx="198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" name="Image" r:id="rId3" imgW="2465231" imgH="940346" progId="Photoshop.Image.5">
                  <p:embed/>
                </p:oleObj>
              </mc:Choice>
              <mc:Fallback>
                <p:oleObj name="Image" r:id="rId3" imgW="2465231" imgH="94034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721350"/>
                        <a:ext cx="19812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8" descr="Narrow horizontal"/>
          <p:cNvSpPr>
            <a:spLocks noChangeArrowheads="1"/>
          </p:cNvSpPr>
          <p:nvPr/>
        </p:nvSpPr>
        <p:spPr bwMode="auto">
          <a:xfrm>
            <a:off x="0" y="1752600"/>
            <a:ext cx="9144000" cy="304800"/>
          </a:xfrm>
          <a:prstGeom prst="rect">
            <a:avLst/>
          </a:prstGeom>
          <a:pattFill prst="narHorz">
            <a:fgClr>
              <a:schemeClr val="tx2"/>
            </a:fgClr>
            <a:bgClr>
              <a:srgbClr val="95B5BA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5800" y="6337300"/>
            <a:ext cx="845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b="0" dirty="0">
                <a:solidFill>
                  <a:srgbClr val="7FA5AB"/>
                </a:solidFill>
                <a:latin typeface="Verdana" pitchFamily="34" charset="0"/>
              </a:rPr>
              <a:t>T e c h n o l o g y    S o l u t i o n s   f o r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b="0" dirty="0">
                <a:solidFill>
                  <a:srgbClr val="7FA5AB"/>
                </a:solidFill>
                <a:latin typeface="Verdana" pitchFamily="34" charset="0"/>
              </a:rPr>
              <a:t>                             t</a:t>
            </a:r>
            <a:r>
              <a:rPr lang="en-US" altLang="en-US" sz="800" b="0" baseline="0" dirty="0">
                <a:solidFill>
                  <a:srgbClr val="7FA5AB"/>
                </a:solidFill>
                <a:latin typeface="Verdana" pitchFamily="34" charset="0"/>
              </a:rPr>
              <a:t> h e   N a t I o n a l    G u a r d </a:t>
            </a:r>
            <a:r>
              <a:rPr lang="en-US" altLang="en-US" sz="800" b="0" dirty="0">
                <a:solidFill>
                  <a:srgbClr val="7FA5AB"/>
                </a:solidFill>
                <a:latin typeface="Verdana" pitchFamily="34" charset="0"/>
              </a:rPr>
              <a:t>. . . . . . . . . . . . . . . . . . . . . . . . . . . . . . . . . . . . . . . . . . . . . . . . .  www.nationalguard.twinengines.com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76200" y="-228600"/>
            <a:ext cx="685800" cy="7391400"/>
          </a:xfrm>
          <a:prstGeom prst="rect">
            <a:avLst/>
          </a:prstGeom>
          <a:gradFill rotWithShape="0">
            <a:gsLst>
              <a:gs pos="0">
                <a:srgbClr val="455456"/>
              </a:gs>
              <a:gs pos="50000">
                <a:srgbClr val="95B5BA"/>
              </a:gs>
              <a:gs pos="100000">
                <a:srgbClr val="45545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2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7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2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2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6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7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4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9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1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aphicFrame>
        <p:nvGraphicFramePr>
          <p:cNvPr id="1028" name="Object 14"/>
          <p:cNvGraphicFramePr>
            <a:graphicFrameLocks noChangeAspect="1"/>
          </p:cNvGraphicFramePr>
          <p:nvPr/>
        </p:nvGraphicFramePr>
        <p:xfrm>
          <a:off x="0" y="0"/>
          <a:ext cx="310038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Image" r:id="rId14" imgW="3100600" imgH="1690081" progId="Photoshop.Image.5">
                  <p:embed/>
                </p:oleObj>
              </mc:Choice>
              <mc:Fallback>
                <p:oleObj name="Image" r:id="rId14" imgW="3100600" imgH="1690081" progId="Photoshop.Image.5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10038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6" descr="Narrow horizontal"/>
          <p:cNvSpPr>
            <a:spLocks noChangeArrowheads="1"/>
          </p:cNvSpPr>
          <p:nvPr/>
        </p:nvSpPr>
        <p:spPr bwMode="auto">
          <a:xfrm>
            <a:off x="0" y="1447800"/>
            <a:ext cx="9144000" cy="304800"/>
          </a:xfrm>
          <a:prstGeom prst="rect">
            <a:avLst/>
          </a:prstGeom>
          <a:pattFill prst="narHorz">
            <a:fgClr>
              <a:schemeClr val="tx2"/>
            </a:fgClr>
            <a:bgClr>
              <a:srgbClr val="95B5BA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0" y="6324600"/>
            <a:ext cx="9144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b="0">
                <a:solidFill>
                  <a:srgbClr val="7FA5AB"/>
                </a:solidFill>
                <a:latin typeface="Verdana" pitchFamily="34" charset="0"/>
              </a:rPr>
              <a:t>A u t o m a t i o n     S o l u t i o n s   f o r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b="0">
                <a:solidFill>
                  <a:srgbClr val="7FA5AB"/>
                </a:solidFill>
                <a:latin typeface="Verdana" pitchFamily="34" charset="0"/>
              </a:rPr>
              <a:t>                             T h e    N a t i o n a l    G u a r d . . . . . . . . . . . . . . . . . . . . . . . . . . . . . . . .. . . . . . . . . . . . . . . . . . . . . . . . . http://nationalguard.twinengines.com</a:t>
            </a:r>
          </a:p>
        </p:txBody>
      </p:sp>
      <p:pic>
        <p:nvPicPr>
          <p:cNvPr id="1033" name="Picture 21" descr="Logo_sm_N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188912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5B62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>
          <a:solidFill>
            <a:schemeClr val="tx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dbaskin@twinengine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0DB0-C915-49F4-8F59-C06AAF45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8617F-68FE-4E98-B769-F1F78FC18694}"/>
              </a:ext>
            </a:extLst>
          </p:cNvPr>
          <p:cNvSpPr txBox="1"/>
          <p:nvPr/>
        </p:nvSpPr>
        <p:spPr>
          <a:xfrm>
            <a:off x="4953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presentation will help you make the transition to the new version of the </a:t>
            </a:r>
            <a:r>
              <a:rPr lang="en-US" dirty="0" err="1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TwinEngines</a:t>
            </a:r>
            <a:r>
              <a:rPr lang="en-US" dirty="0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Discharges application.</a:t>
            </a:r>
          </a:p>
          <a:p>
            <a:pPr algn="ctr"/>
            <a:endParaRPr lang="en-US" dirty="0">
              <a:solidFill>
                <a:srgbClr val="005B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view in </a:t>
            </a:r>
            <a:r>
              <a:rPr lang="en-US" dirty="0" err="1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SlideShow</a:t>
            </a:r>
            <a:r>
              <a:rPr lang="en-US" dirty="0">
                <a:solidFill>
                  <a:srgbClr val="005B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mode and use mouse clicks or space bar to advance slides.</a:t>
            </a:r>
          </a:p>
        </p:txBody>
      </p:sp>
    </p:spTree>
    <p:extLst>
      <p:ext uri="{BB962C8B-B14F-4D97-AF65-F5344CB8AC3E}">
        <p14:creationId xmlns:p14="http://schemas.microsoft.com/office/powerpoint/2010/main" val="26671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7FE99-E99A-42E5-A056-98120090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42427"/>
            <a:ext cx="5550099" cy="43943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Migrating Data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4780538"/>
            <a:ext cx="8042441" cy="1391662"/>
            <a:chOff x="710981" y="2284743"/>
            <a:chExt cx="8042441" cy="1391662"/>
          </a:xfrm>
        </p:grpSpPr>
        <p:grpSp>
          <p:nvGrpSpPr>
            <p:cNvPr id="17" name="Group 16"/>
            <p:cNvGrpSpPr/>
            <p:nvPr/>
          </p:nvGrpSpPr>
          <p:grpSpPr>
            <a:xfrm>
              <a:off x="3377981" y="2284743"/>
              <a:ext cx="5375441" cy="1322753"/>
              <a:chOff x="3724556" y="3693232"/>
              <a:chExt cx="5032505" cy="132275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787363" y="3693232"/>
                <a:ext cx="196969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Use the Migrate NGB22s option to bring your NGB22s over from the old Discharges system</a:t>
                </a:r>
              </a:p>
            </p:txBody>
          </p:sp>
          <p:sp>
            <p:nvSpPr>
              <p:cNvPr id="20" name="Arrow: Left 19"/>
              <p:cNvSpPr/>
              <p:nvPr/>
            </p:nvSpPr>
            <p:spPr bwMode="auto">
              <a:xfrm>
                <a:off x="3724556" y="4711185"/>
                <a:ext cx="306280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710981" y="3233788"/>
              <a:ext cx="2667000" cy="44261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7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C4EAA-C465-46CB-8967-E7B8B4EB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" y="1801430"/>
            <a:ext cx="9003028" cy="16187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Migrating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503" y="2785631"/>
            <a:ext cx="2754831" cy="2356739"/>
            <a:chOff x="2774197" y="566788"/>
            <a:chExt cx="2754831" cy="2356739"/>
          </a:xfrm>
        </p:grpSpPr>
        <p:grpSp>
          <p:nvGrpSpPr>
            <p:cNvPr id="12" name="Group 11"/>
            <p:cNvGrpSpPr/>
            <p:nvPr/>
          </p:nvGrpSpPr>
          <p:grpSpPr>
            <a:xfrm>
              <a:off x="2774197" y="786894"/>
              <a:ext cx="2754831" cy="2136633"/>
              <a:chOff x="3159290" y="2195383"/>
              <a:chExt cx="2579081" cy="213663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159290" y="3377909"/>
                <a:ext cx="25790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You can run the migration multiple times and wipe out the old data prior to importing it again.</a:t>
                </a:r>
              </a:p>
            </p:txBody>
          </p:sp>
          <p:sp>
            <p:nvSpPr>
              <p:cNvPr id="15" name="Arrow: Left 14"/>
              <p:cNvSpPr/>
              <p:nvPr/>
            </p:nvSpPr>
            <p:spPr bwMode="auto">
              <a:xfrm rot="5400000">
                <a:off x="3913314" y="2588222"/>
                <a:ext cx="1071034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2844581" y="566788"/>
              <a:ext cx="1643714" cy="2588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316431" y="3171267"/>
            <a:ext cx="2754831" cy="1909234"/>
            <a:chOff x="3612397" y="566788"/>
            <a:chExt cx="2754831" cy="1909234"/>
          </a:xfrm>
        </p:grpSpPr>
        <p:grpSp>
          <p:nvGrpSpPr>
            <p:cNvPr id="18" name="Group 17"/>
            <p:cNvGrpSpPr/>
            <p:nvPr/>
          </p:nvGrpSpPr>
          <p:grpSpPr>
            <a:xfrm>
              <a:off x="3612397" y="786894"/>
              <a:ext cx="2754831" cy="1689128"/>
              <a:chOff x="3944015" y="2195383"/>
              <a:chExt cx="2579081" cy="168912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44015" y="3361291"/>
                <a:ext cx="2579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Click here to start the migration process.</a:t>
                </a:r>
              </a:p>
            </p:txBody>
          </p:sp>
          <p:sp>
            <p:nvSpPr>
              <p:cNvPr id="21" name="Arrow: Left 20"/>
              <p:cNvSpPr/>
              <p:nvPr/>
            </p:nvSpPr>
            <p:spPr bwMode="auto">
              <a:xfrm rot="5400000">
                <a:off x="3913314" y="2588222"/>
                <a:ext cx="1071034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3999213" y="566788"/>
              <a:ext cx="375184" cy="2588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3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017100-8D2F-4B97-A602-914B9B1F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42427"/>
            <a:ext cx="5550099" cy="439430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Migrating Data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2374581"/>
            <a:ext cx="7840665" cy="523220"/>
            <a:chOff x="710981" y="3307786"/>
            <a:chExt cx="7840665" cy="523220"/>
          </a:xfrm>
        </p:grpSpPr>
        <p:grpSp>
          <p:nvGrpSpPr>
            <p:cNvPr id="16" name="Group 15"/>
            <p:cNvGrpSpPr/>
            <p:nvPr/>
          </p:nvGrpSpPr>
          <p:grpSpPr>
            <a:xfrm>
              <a:off x="2844580" y="3307786"/>
              <a:ext cx="5707066" cy="523220"/>
              <a:chOff x="3225184" y="4716275"/>
              <a:chExt cx="5342974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423723" y="4716275"/>
                <a:ext cx="2144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You can see the migrated NGB22s here</a:t>
                </a:r>
              </a:p>
            </p:txBody>
          </p:sp>
          <p:sp>
            <p:nvSpPr>
              <p:cNvPr id="19" name="Arrow: Left 18"/>
              <p:cNvSpPr/>
              <p:nvPr/>
            </p:nvSpPr>
            <p:spPr bwMode="auto">
              <a:xfrm>
                <a:off x="3225184" y="4844626"/>
                <a:ext cx="3198538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710981" y="3386188"/>
              <a:ext cx="2133600" cy="36641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6F8DF-4F73-42DD-BDBB-68F7BF41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" y="1828800"/>
            <a:ext cx="8991600" cy="34132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Migrating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2075153"/>
            <a:ext cx="4076701" cy="4212954"/>
            <a:chOff x="1034829" y="-420642"/>
            <a:chExt cx="4076701" cy="4212954"/>
          </a:xfrm>
        </p:grpSpPr>
        <p:grpSp>
          <p:nvGrpSpPr>
            <p:cNvPr id="7" name="Group 6"/>
            <p:cNvGrpSpPr/>
            <p:nvPr/>
          </p:nvGrpSpPr>
          <p:grpSpPr>
            <a:xfrm>
              <a:off x="1034829" y="-209794"/>
              <a:ext cx="4076701" cy="4002106"/>
              <a:chOff x="1530889" y="1198695"/>
              <a:chExt cx="3816620" cy="400210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30889" y="4246694"/>
                <a:ext cx="38166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NGB22s that have already been completed will be brought over in a “Completed” status.  Check the “Include Closed Cases” to see these cases.</a:t>
                </a:r>
              </a:p>
            </p:txBody>
          </p:sp>
          <p:sp>
            <p:nvSpPr>
              <p:cNvPr id="10" name="Arrow: Left 9"/>
              <p:cNvSpPr/>
              <p:nvPr/>
            </p:nvSpPr>
            <p:spPr bwMode="auto">
              <a:xfrm rot="5400000">
                <a:off x="1915200" y="2580017"/>
                <a:ext cx="3047999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2692182" y="-420642"/>
              <a:ext cx="761999" cy="210848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3828" y="2438400"/>
            <a:ext cx="3981448" cy="3890339"/>
            <a:chOff x="1082457" y="-420642"/>
            <a:chExt cx="3981448" cy="3890339"/>
          </a:xfrm>
        </p:grpSpPr>
        <p:grpSp>
          <p:nvGrpSpPr>
            <p:cNvPr id="12" name="Group 11"/>
            <p:cNvGrpSpPr/>
            <p:nvPr/>
          </p:nvGrpSpPr>
          <p:grpSpPr>
            <a:xfrm>
              <a:off x="1082457" y="-209792"/>
              <a:ext cx="3981448" cy="3679489"/>
              <a:chOff x="1575478" y="1198697"/>
              <a:chExt cx="3727444" cy="367948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75478" y="3924079"/>
                <a:ext cx="37274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NGB22s that have been migrated will include “[Migrated]” in the title of the case.  You can filter the records with the filter icon at the top of the grid.</a:t>
                </a:r>
              </a:p>
            </p:txBody>
          </p:sp>
          <p:sp>
            <p:nvSpPr>
              <p:cNvPr id="15" name="Arrow: Left 14"/>
              <p:cNvSpPr/>
              <p:nvPr/>
            </p:nvSpPr>
            <p:spPr bwMode="auto">
              <a:xfrm rot="5400000">
                <a:off x="2096823" y="2398396"/>
                <a:ext cx="2684754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2692182" y="-420642"/>
              <a:ext cx="761999" cy="210848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6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F66F04-19D5-4828-944B-5FDCD806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2F7F4B-83FB-4E8E-A187-EB9AE7AAF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r>
              <a:rPr lang="en-US" dirty="0"/>
              <a:t>Workflow/tasking is customizable</a:t>
            </a:r>
          </a:p>
          <a:p>
            <a:pPr lvl="1"/>
            <a:r>
              <a:rPr lang="en-US" dirty="0"/>
              <a:t>Default Case Type</a:t>
            </a:r>
          </a:p>
          <a:p>
            <a:pPr lvl="2"/>
            <a:r>
              <a:rPr lang="en-US" sz="1600" dirty="0"/>
              <a:t>Case assigned to Enlisted/Officer branch</a:t>
            </a:r>
          </a:p>
          <a:p>
            <a:pPr lvl="2"/>
            <a:r>
              <a:rPr lang="en-US" sz="1600" dirty="0"/>
              <a:t>Discharges NGB 22 user in either Enlisted or Officer branch assigned task to complete NGB22 form</a:t>
            </a:r>
          </a:p>
          <a:p>
            <a:pPr lvl="2"/>
            <a:r>
              <a:rPr lang="en-US" sz="1600" dirty="0"/>
              <a:t>RPAM user assigned task to close out RPAM statement</a:t>
            </a:r>
          </a:p>
          <a:p>
            <a:pPr lvl="2"/>
            <a:r>
              <a:rPr lang="en-US" sz="1600" dirty="0"/>
              <a:t>Discharges NGB22 Approval Authority at either Enlisted or Officer branch assigned to review/approve form</a:t>
            </a:r>
          </a:p>
          <a:p>
            <a:pPr lvl="2"/>
            <a:r>
              <a:rPr lang="en-US" sz="1600" dirty="0"/>
              <a:t>Discharges NGB22 Authorizing Officer at either Enlisted or Officer branch assigned task to digitally sign form.</a:t>
            </a:r>
          </a:p>
          <a:p>
            <a:pPr lvl="2"/>
            <a:r>
              <a:rPr lang="en-US" sz="1600" dirty="0"/>
              <a:t>NGB22 sent to PERMS via PERMS Integrator</a:t>
            </a:r>
          </a:p>
          <a:p>
            <a:pPr lvl="2"/>
            <a:r>
              <a:rPr lang="en-US" sz="1600" dirty="0"/>
              <a:t>Discharges NGB22 user assigned task to print/scan/attach Discharge Certificate to case.</a:t>
            </a:r>
          </a:p>
          <a:p>
            <a:pPr lvl="2"/>
            <a:r>
              <a:rPr lang="en-US" sz="1600" dirty="0"/>
              <a:t>Discharge Certificate sent to PERMS via PERMS Integrator</a:t>
            </a:r>
          </a:p>
          <a:p>
            <a:pPr lvl="2"/>
            <a:r>
              <a:rPr lang="en-US" sz="1600" dirty="0"/>
              <a:t>Task to mail documents assigned to Discharges NGB22 user.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76470E-9333-4C15-850D-6C2E558D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EE9722-E19A-4144-8F4E-E62829C0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r>
              <a:rPr lang="en-US" dirty="0"/>
              <a:t>Workflow/tasking is customizable</a:t>
            </a:r>
          </a:p>
          <a:p>
            <a:pPr lvl="1"/>
            <a:r>
              <a:rPr lang="en-US" dirty="0"/>
              <a:t>Other Options</a:t>
            </a:r>
          </a:p>
          <a:p>
            <a:pPr lvl="2"/>
            <a:r>
              <a:rPr lang="en-US" dirty="0"/>
              <a:t>Case assigned to unit, routed through BN for approval, signed by BDE, sent to PERMS without State HQ involvement</a:t>
            </a:r>
          </a:p>
          <a:p>
            <a:pPr lvl="2"/>
            <a:r>
              <a:rPr lang="en-US" dirty="0"/>
              <a:t>Case assigned to unit, routed through BN for approval, signed by BDE, approved by State HQ, then sent to PERMS</a:t>
            </a:r>
          </a:p>
          <a:p>
            <a:pPr lvl="2"/>
            <a:r>
              <a:rPr lang="en-US" dirty="0"/>
              <a:t>Case assigned at State HQ level without being broken out to Officer/Enlisted branches</a:t>
            </a:r>
          </a:p>
          <a:p>
            <a:pPr lvl="2"/>
            <a:r>
              <a:rPr lang="en-US" dirty="0"/>
              <a:t>Additional tasking added/removed from system (e.g. some states aren’t using the RPAM notification)</a:t>
            </a:r>
          </a:p>
          <a:p>
            <a:pPr lvl="2"/>
            <a:r>
              <a:rPr lang="en-US" dirty="0"/>
              <a:t>Contact </a:t>
            </a:r>
            <a:r>
              <a:rPr lang="en-US" dirty="0" err="1"/>
              <a:t>TwinEngines</a:t>
            </a:r>
            <a:r>
              <a:rPr lang="en-US" dirty="0"/>
              <a:t> for customization options</a:t>
            </a:r>
          </a:p>
        </p:txBody>
      </p:sp>
    </p:spTree>
    <p:extLst>
      <p:ext uri="{BB962C8B-B14F-4D97-AF65-F5344CB8AC3E}">
        <p14:creationId xmlns:p14="http://schemas.microsoft.com/office/powerpoint/2010/main" val="23335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2E231-4928-4FD4-9027-56FECBD2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556"/>
            <a:ext cx="9144000" cy="39068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319A49-429A-46E9-BE9F-247B6C03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C841FD-B19C-4548-8665-B4CB3093970B}"/>
              </a:ext>
            </a:extLst>
          </p:cNvPr>
          <p:cNvGrpSpPr/>
          <p:nvPr/>
        </p:nvGrpSpPr>
        <p:grpSpPr>
          <a:xfrm>
            <a:off x="3362325" y="2743200"/>
            <a:ext cx="4076701" cy="3462356"/>
            <a:chOff x="434754" y="-420642"/>
            <a:chExt cx="4076701" cy="34623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004880-1C94-472D-ACD5-6691B5F8CC23}"/>
                </a:ext>
              </a:extLst>
            </p:cNvPr>
            <p:cNvGrpSpPr/>
            <p:nvPr/>
          </p:nvGrpSpPr>
          <p:grpSpPr>
            <a:xfrm>
              <a:off x="434754" y="-209792"/>
              <a:ext cx="4076701" cy="3251506"/>
              <a:chOff x="969097" y="1198697"/>
              <a:chExt cx="3816620" cy="325150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A2979E-C90D-4947-8DE3-70AC8277F95C}"/>
                  </a:ext>
                </a:extLst>
              </p:cNvPr>
              <p:cNvSpPr txBox="1"/>
              <p:nvPr/>
            </p:nvSpPr>
            <p:spPr>
              <a:xfrm>
                <a:off x="969097" y="3926983"/>
                <a:ext cx="3816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The actual Soldier for the NGB22 and their unit is here.</a:t>
                </a:r>
              </a:p>
            </p:txBody>
          </p:sp>
          <p:sp>
            <p:nvSpPr>
              <p:cNvPr id="13" name="Arrow: Left 12">
                <a:extLst>
                  <a:ext uri="{FF2B5EF4-FFF2-40B4-BE49-F238E27FC236}">
                    <a16:creationId xmlns:a16="http://schemas.microsoft.com/office/drawing/2014/main" id="{A3AD86F8-032B-4C57-B3EA-6E7B7923AF2A}"/>
                  </a:ext>
                </a:extLst>
              </p:cNvPr>
              <p:cNvSpPr/>
              <p:nvPr/>
            </p:nvSpPr>
            <p:spPr bwMode="auto">
              <a:xfrm rot="5400000">
                <a:off x="1526154" y="2407273"/>
                <a:ext cx="2702507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5841BF-1485-4241-834C-623350390F05}"/>
                </a:ext>
              </a:extLst>
            </p:cNvPr>
            <p:cNvSpPr/>
            <p:nvPr/>
          </p:nvSpPr>
          <p:spPr bwMode="auto">
            <a:xfrm>
              <a:off x="1492029" y="-420642"/>
              <a:ext cx="1981199" cy="2286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E12862-5DCB-4EE2-86CD-20AE9A74FBD9}"/>
              </a:ext>
            </a:extLst>
          </p:cNvPr>
          <p:cNvGrpSpPr/>
          <p:nvPr/>
        </p:nvGrpSpPr>
        <p:grpSpPr>
          <a:xfrm>
            <a:off x="590552" y="2743200"/>
            <a:ext cx="3981448" cy="3652018"/>
            <a:chOff x="2489547" y="-420642"/>
            <a:chExt cx="3981448" cy="365201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A9F97F-4787-45B0-B7A6-0474A9EB32F6}"/>
                </a:ext>
              </a:extLst>
            </p:cNvPr>
            <p:cNvGrpSpPr/>
            <p:nvPr/>
          </p:nvGrpSpPr>
          <p:grpSpPr>
            <a:xfrm>
              <a:off x="2489547" y="-115841"/>
              <a:ext cx="3981448" cy="3347217"/>
              <a:chOff x="2892800" y="1292648"/>
              <a:chExt cx="3727444" cy="334721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0394E3-371E-474C-A0FF-5FFFEA064054}"/>
                  </a:ext>
                </a:extLst>
              </p:cNvPr>
              <p:cNvSpPr txBox="1"/>
              <p:nvPr/>
            </p:nvSpPr>
            <p:spPr>
              <a:xfrm>
                <a:off x="2892800" y="3901201"/>
                <a:ext cx="37274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The default NGB22 case gets assigned to either the Enlisted or Officer’s branch at the State HQ and the “Discharges NGB22” user</a:t>
                </a:r>
              </a:p>
            </p:txBody>
          </p:sp>
          <p:sp>
            <p:nvSpPr>
              <p:cNvPr id="18" name="Arrow: Left 17">
                <a:extLst>
                  <a:ext uri="{FF2B5EF4-FFF2-40B4-BE49-F238E27FC236}">
                    <a16:creationId xmlns:a16="http://schemas.microsoft.com/office/drawing/2014/main" id="{0E729350-410E-4553-86BF-951FAC5FD400}"/>
                  </a:ext>
                </a:extLst>
              </p:cNvPr>
              <p:cNvSpPr/>
              <p:nvPr/>
            </p:nvSpPr>
            <p:spPr bwMode="auto">
              <a:xfrm rot="5400000">
                <a:off x="2155994" y="2454247"/>
                <a:ext cx="2608554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4018BF-2174-46DD-9CE8-75E5ECF5A907}"/>
                </a:ext>
              </a:extLst>
            </p:cNvPr>
            <p:cNvSpPr/>
            <p:nvPr/>
          </p:nvSpPr>
          <p:spPr bwMode="auto">
            <a:xfrm>
              <a:off x="2692182" y="-420642"/>
              <a:ext cx="807013" cy="3048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9B1C4B-DE31-44BA-8E30-136150590C2B}"/>
              </a:ext>
            </a:extLst>
          </p:cNvPr>
          <p:cNvGrpSpPr/>
          <p:nvPr/>
        </p:nvGrpSpPr>
        <p:grpSpPr>
          <a:xfrm>
            <a:off x="1065501" y="2743200"/>
            <a:ext cx="4076701" cy="3475232"/>
            <a:chOff x="743018" y="-420642"/>
            <a:chExt cx="4076701" cy="34752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D93976-C77C-4119-9EAB-9A159B5E2C8A}"/>
                </a:ext>
              </a:extLst>
            </p:cNvPr>
            <p:cNvGrpSpPr/>
            <p:nvPr/>
          </p:nvGrpSpPr>
          <p:grpSpPr>
            <a:xfrm>
              <a:off x="743018" y="-192040"/>
              <a:ext cx="4076701" cy="3246630"/>
              <a:chOff x="1257695" y="1216449"/>
              <a:chExt cx="3816620" cy="324663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D9E15-433D-4C2F-ADF4-86B35B3A7070}"/>
                  </a:ext>
                </a:extLst>
              </p:cNvPr>
              <p:cNvSpPr txBox="1"/>
              <p:nvPr/>
            </p:nvSpPr>
            <p:spPr>
              <a:xfrm>
                <a:off x="1257695" y="3724415"/>
                <a:ext cx="38166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latin typeface="Futura Hv BT (Body)"/>
                  </a:rPr>
                  <a:t>Open the case to work through the process of completing the NGB22.  You bring up the case by double clicking.</a:t>
                </a:r>
              </a:p>
            </p:txBody>
          </p:sp>
          <p:sp>
            <p:nvSpPr>
              <p:cNvPr id="23" name="Arrow: Left 22">
                <a:extLst>
                  <a:ext uri="{FF2B5EF4-FFF2-40B4-BE49-F238E27FC236}">
                    <a16:creationId xmlns:a16="http://schemas.microsoft.com/office/drawing/2014/main" id="{2EA1932D-B8E7-4E8B-A93D-0250A962561C}"/>
                  </a:ext>
                </a:extLst>
              </p:cNvPr>
              <p:cNvSpPr/>
              <p:nvPr/>
            </p:nvSpPr>
            <p:spPr bwMode="auto">
              <a:xfrm rot="5400000">
                <a:off x="1885396" y="2331072"/>
                <a:ext cx="2514601" cy="285355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A871B-2F8A-4F9D-A67D-A4B767740D49}"/>
                </a:ext>
              </a:extLst>
            </p:cNvPr>
            <p:cNvSpPr/>
            <p:nvPr/>
          </p:nvSpPr>
          <p:spPr bwMode="auto">
            <a:xfrm>
              <a:off x="1383791" y="-420642"/>
              <a:ext cx="2637125" cy="2286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6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BC30E902-CA6D-456D-9D7F-151D93D8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28800"/>
            <a:ext cx="6270515" cy="4500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89135-271E-4330-8571-C3D23C3C7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5" y="1828799"/>
            <a:ext cx="6270515" cy="4500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02B04C-2E1F-4A74-903B-2A2EEB60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3C14F-9ACC-4978-B7C9-566A59EB7A6B}"/>
              </a:ext>
            </a:extLst>
          </p:cNvPr>
          <p:cNvSpPr txBox="1"/>
          <p:nvPr/>
        </p:nvSpPr>
        <p:spPr>
          <a:xfrm>
            <a:off x="6400800" y="2057400"/>
            <a:ext cx="266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Futura Hv BT (Body)"/>
              </a:rPr>
              <a:t>This is the case screen for the </a:t>
            </a:r>
            <a:r>
              <a:rPr lang="en-US" sz="1400" b="0" dirty="0" err="1">
                <a:latin typeface="Futura Hv BT (Body)"/>
              </a:rPr>
              <a:t>TwinEngines</a:t>
            </a:r>
            <a:r>
              <a:rPr lang="en-US" sz="1400" b="0" dirty="0">
                <a:latin typeface="Futura Hv BT (Body)"/>
              </a:rPr>
              <a:t> Case Management system.  All cases within the </a:t>
            </a:r>
            <a:r>
              <a:rPr lang="en-US" sz="1400" b="0" dirty="0" err="1">
                <a:latin typeface="Futura Hv BT (Body)"/>
              </a:rPr>
              <a:t>TwinEngines</a:t>
            </a:r>
            <a:r>
              <a:rPr lang="en-US" sz="1400" b="0" dirty="0">
                <a:latin typeface="Futura Hv BT (Body)"/>
              </a:rPr>
              <a:t> systems (e.g. Awards, Discharges, </a:t>
            </a:r>
            <a:r>
              <a:rPr lang="en-US" sz="1400" b="0" dirty="0" err="1">
                <a:latin typeface="Futura Hv BT (Body)"/>
              </a:rPr>
              <a:t>Etrans</a:t>
            </a:r>
            <a:r>
              <a:rPr lang="en-US" sz="1400" b="0" dirty="0">
                <a:latin typeface="Futura Hv BT (Body)"/>
              </a:rPr>
              <a:t>) have the same capabilities.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CCC89C-396B-4573-A881-4355E243A294}"/>
              </a:ext>
            </a:extLst>
          </p:cNvPr>
          <p:cNvGrpSpPr/>
          <p:nvPr/>
        </p:nvGrpSpPr>
        <p:grpSpPr>
          <a:xfrm>
            <a:off x="2527445" y="2064619"/>
            <a:ext cx="6371512" cy="386320"/>
            <a:chOff x="2581986" y="2687921"/>
            <a:chExt cx="6371512" cy="3863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809FA9-205F-4464-B6F2-A0E562116A60}"/>
                </a:ext>
              </a:extLst>
            </p:cNvPr>
            <p:cNvGrpSpPr/>
            <p:nvPr/>
          </p:nvGrpSpPr>
          <p:grpSpPr>
            <a:xfrm>
              <a:off x="3483541" y="2725704"/>
              <a:ext cx="5469957" cy="307777"/>
              <a:chOff x="3823378" y="4134193"/>
              <a:chExt cx="5120990" cy="30777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1322F-E7B2-406C-BCBF-F16EDDAFF718}"/>
                  </a:ext>
                </a:extLst>
              </p:cNvPr>
              <p:cNvSpPr txBox="1"/>
              <p:nvPr/>
            </p:nvSpPr>
            <p:spPr>
              <a:xfrm>
                <a:off x="6605586" y="4134193"/>
                <a:ext cx="23387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Attach documents here.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80875E78-DA1F-4A88-BD0D-0AA4F0A3E2C0}"/>
                  </a:ext>
                </a:extLst>
              </p:cNvPr>
              <p:cNvSpPr/>
              <p:nvPr/>
            </p:nvSpPr>
            <p:spPr bwMode="auto">
              <a:xfrm>
                <a:off x="3823378" y="4137170"/>
                <a:ext cx="2782208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B0DF71-2868-466A-A1E2-5945F7226D5B}"/>
                </a:ext>
              </a:extLst>
            </p:cNvPr>
            <p:cNvSpPr/>
            <p:nvPr/>
          </p:nvSpPr>
          <p:spPr bwMode="auto">
            <a:xfrm>
              <a:off x="2581986" y="2687921"/>
              <a:ext cx="749156" cy="3863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A2B80C-4EFF-442C-BD53-C8EC0E23068F}"/>
              </a:ext>
            </a:extLst>
          </p:cNvPr>
          <p:cNvGrpSpPr/>
          <p:nvPr/>
        </p:nvGrpSpPr>
        <p:grpSpPr>
          <a:xfrm>
            <a:off x="3142690" y="1994680"/>
            <a:ext cx="5783311" cy="523220"/>
            <a:chOff x="2511431" y="2617982"/>
            <a:chExt cx="5783311" cy="523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80F49A8-2263-4034-9BCB-0E7AC214BE76}"/>
                </a:ext>
              </a:extLst>
            </p:cNvPr>
            <p:cNvGrpSpPr/>
            <p:nvPr/>
          </p:nvGrpSpPr>
          <p:grpSpPr>
            <a:xfrm>
              <a:off x="3483541" y="2617982"/>
              <a:ext cx="4811201" cy="523220"/>
              <a:chOff x="3823378" y="4026471"/>
              <a:chExt cx="4504260" cy="5232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931BC3-8B95-441E-9891-38F34411F422}"/>
                  </a:ext>
                </a:extLst>
              </p:cNvPr>
              <p:cNvSpPr txBox="1"/>
              <p:nvPr/>
            </p:nvSpPr>
            <p:spPr>
              <a:xfrm>
                <a:off x="5988856" y="4026471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Download them from  here.</a:t>
                </a:r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ED800FE1-DF76-4C97-B019-8DF8E6001E86}"/>
                  </a:ext>
                </a:extLst>
              </p:cNvPr>
              <p:cNvSpPr/>
              <p:nvPr/>
            </p:nvSpPr>
            <p:spPr bwMode="auto">
              <a:xfrm>
                <a:off x="3823378" y="4137170"/>
                <a:ext cx="211484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02C02C-DA3A-483D-9B53-69E9B4229DF4}"/>
                </a:ext>
              </a:extLst>
            </p:cNvPr>
            <p:cNvSpPr/>
            <p:nvPr/>
          </p:nvSpPr>
          <p:spPr bwMode="auto">
            <a:xfrm>
              <a:off x="2511431" y="2687921"/>
              <a:ext cx="944276" cy="3863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2BCD3B-E3BB-43A5-8491-F7B372425AE9}"/>
              </a:ext>
            </a:extLst>
          </p:cNvPr>
          <p:cNvGrpSpPr/>
          <p:nvPr/>
        </p:nvGrpSpPr>
        <p:grpSpPr>
          <a:xfrm>
            <a:off x="137419" y="2819400"/>
            <a:ext cx="8761537" cy="313392"/>
            <a:chOff x="2638208" y="2696522"/>
            <a:chExt cx="8761537" cy="313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676C26-958A-4B05-BFD1-FDA87CF9AC92}"/>
                </a:ext>
              </a:extLst>
            </p:cNvPr>
            <p:cNvGrpSpPr/>
            <p:nvPr/>
          </p:nvGrpSpPr>
          <p:grpSpPr>
            <a:xfrm>
              <a:off x="3385227" y="2696522"/>
              <a:ext cx="8014518" cy="313392"/>
              <a:chOff x="3731336" y="4105011"/>
              <a:chExt cx="7503216" cy="31339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C4F7E2-5F4A-4505-B272-00B4B0CA36AF}"/>
                  </a:ext>
                </a:extLst>
              </p:cNvPr>
              <p:cNvSpPr txBox="1"/>
              <p:nvPr/>
            </p:nvSpPr>
            <p:spPr>
              <a:xfrm>
                <a:off x="8895770" y="4110626"/>
                <a:ext cx="23387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Add/View notes here.</a:t>
                </a:r>
              </a:p>
            </p:txBody>
          </p:sp>
          <p:sp>
            <p:nvSpPr>
              <p:cNvPr id="21" name="Arrow: Left 20">
                <a:extLst>
                  <a:ext uri="{FF2B5EF4-FFF2-40B4-BE49-F238E27FC236}">
                    <a16:creationId xmlns:a16="http://schemas.microsoft.com/office/drawing/2014/main" id="{EC456626-FBA0-4A20-857A-6BCD1120824E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E47106-CBF3-4426-ABBD-0B524ACD66C6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FEA986-080D-4A04-9FF3-B0C0ACE70E2E}"/>
              </a:ext>
            </a:extLst>
          </p:cNvPr>
          <p:cNvGrpSpPr/>
          <p:nvPr/>
        </p:nvGrpSpPr>
        <p:grpSpPr>
          <a:xfrm>
            <a:off x="3944669" y="2006827"/>
            <a:ext cx="4970731" cy="1384995"/>
            <a:chOff x="2503543" y="2621282"/>
            <a:chExt cx="4970731" cy="13849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24B398C-1023-4654-8C0B-822F30D8E1E8}"/>
                </a:ext>
              </a:extLst>
            </p:cNvPr>
            <p:cNvGrpSpPr/>
            <p:nvPr/>
          </p:nvGrpSpPr>
          <p:grpSpPr>
            <a:xfrm>
              <a:off x="3651471" y="2621282"/>
              <a:ext cx="3822803" cy="1384995"/>
              <a:chOff x="3980595" y="4029771"/>
              <a:chExt cx="3578919" cy="138499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A339A0-AB2B-47E6-87A5-E72A5EB8EA3C}"/>
                  </a:ext>
                </a:extLst>
              </p:cNvPr>
              <p:cNvSpPr txBox="1"/>
              <p:nvPr/>
            </p:nvSpPr>
            <p:spPr>
              <a:xfrm>
                <a:off x="5220732" y="4029771"/>
                <a:ext cx="23387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Buttons can be customized for each type of case.  Look here for functions that are unique to the type of case you are currently working on.</a:t>
                </a:r>
              </a:p>
            </p:txBody>
          </p:sp>
          <p:sp>
            <p:nvSpPr>
              <p:cNvPr id="26" name="Arrow: Left 25">
                <a:extLst>
                  <a:ext uri="{FF2B5EF4-FFF2-40B4-BE49-F238E27FC236}">
                    <a16:creationId xmlns:a16="http://schemas.microsoft.com/office/drawing/2014/main" id="{15AAA81C-2147-42AF-AF34-2C1B2DC98B5D}"/>
                  </a:ext>
                </a:extLst>
              </p:cNvPr>
              <p:cNvSpPr/>
              <p:nvPr/>
            </p:nvSpPr>
            <p:spPr bwMode="auto">
              <a:xfrm>
                <a:off x="3980595" y="4137170"/>
                <a:ext cx="1182823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1D2882-17C1-429B-803C-26589CCE1B1A}"/>
                </a:ext>
              </a:extLst>
            </p:cNvPr>
            <p:cNvSpPr/>
            <p:nvPr/>
          </p:nvSpPr>
          <p:spPr bwMode="auto">
            <a:xfrm>
              <a:off x="2503543" y="2687921"/>
              <a:ext cx="1013260" cy="3863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BAD5CB-2A0D-456A-B23D-FD335F08B3C5}"/>
              </a:ext>
            </a:extLst>
          </p:cNvPr>
          <p:cNvGrpSpPr/>
          <p:nvPr/>
        </p:nvGrpSpPr>
        <p:grpSpPr>
          <a:xfrm>
            <a:off x="4953000" y="1993357"/>
            <a:ext cx="3997953" cy="738664"/>
            <a:chOff x="3494930" y="2619959"/>
            <a:chExt cx="3997953" cy="7386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FE5761-E4AC-4CD4-BCF7-F2FE75680A08}"/>
                </a:ext>
              </a:extLst>
            </p:cNvPr>
            <p:cNvGrpSpPr/>
            <p:nvPr/>
          </p:nvGrpSpPr>
          <p:grpSpPr>
            <a:xfrm>
              <a:off x="4189867" y="2619959"/>
              <a:ext cx="3303016" cy="738664"/>
              <a:chOff x="4484644" y="4028448"/>
              <a:chExt cx="3092293" cy="73866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8C31F2-A360-4ED2-B402-9FDD544CC2A7}"/>
                  </a:ext>
                </a:extLst>
              </p:cNvPr>
              <p:cNvSpPr txBox="1"/>
              <p:nvPr/>
            </p:nvSpPr>
            <p:spPr>
              <a:xfrm>
                <a:off x="5238155" y="4028448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You can create ad-hoc activities (e.g. Tasks, Approvals, etc.) from here.</a:t>
                </a:r>
              </a:p>
            </p:txBody>
          </p:sp>
          <p:sp>
            <p:nvSpPr>
              <p:cNvPr id="31" name="Arrow: Left 30">
                <a:extLst>
                  <a:ext uri="{FF2B5EF4-FFF2-40B4-BE49-F238E27FC236}">
                    <a16:creationId xmlns:a16="http://schemas.microsoft.com/office/drawing/2014/main" id="{3CE7A4FF-C69D-4326-9C8C-560A4D0EAB36}"/>
                  </a:ext>
                </a:extLst>
              </p:cNvPr>
              <p:cNvSpPr/>
              <p:nvPr/>
            </p:nvSpPr>
            <p:spPr bwMode="auto">
              <a:xfrm>
                <a:off x="4484644" y="4137170"/>
                <a:ext cx="678774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C4496C-AC25-418E-9172-22B90A476DEC}"/>
                </a:ext>
              </a:extLst>
            </p:cNvPr>
            <p:cNvSpPr/>
            <p:nvPr/>
          </p:nvSpPr>
          <p:spPr bwMode="auto">
            <a:xfrm>
              <a:off x="3494930" y="2696034"/>
              <a:ext cx="640852" cy="3863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72A1C5-FB39-439E-A18E-C78EFFEFC15C}"/>
              </a:ext>
            </a:extLst>
          </p:cNvPr>
          <p:cNvGrpSpPr/>
          <p:nvPr/>
        </p:nvGrpSpPr>
        <p:grpSpPr>
          <a:xfrm>
            <a:off x="5562600" y="1993357"/>
            <a:ext cx="3379442" cy="523220"/>
            <a:chOff x="3494930" y="2608780"/>
            <a:chExt cx="3379442" cy="5232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E513C1-FFC4-4573-80D1-9DEA79CD864D}"/>
                </a:ext>
              </a:extLst>
            </p:cNvPr>
            <p:cNvGrpSpPr/>
            <p:nvPr/>
          </p:nvGrpSpPr>
          <p:grpSpPr>
            <a:xfrm>
              <a:off x="4089375" y="2608780"/>
              <a:ext cx="2784997" cy="523220"/>
              <a:chOff x="4390563" y="4017269"/>
              <a:chExt cx="2607322" cy="52322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83998B-33BD-4250-9B9D-B4AAB7BBB81A}"/>
                  </a:ext>
                </a:extLst>
              </p:cNvPr>
              <p:cNvSpPr txBox="1"/>
              <p:nvPr/>
            </p:nvSpPr>
            <p:spPr>
              <a:xfrm>
                <a:off x="4659103" y="4017269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Create new cases for the same Soldier from here.</a:t>
                </a:r>
              </a:p>
            </p:txBody>
          </p:sp>
          <p:sp>
            <p:nvSpPr>
              <p:cNvPr id="36" name="Arrow: Left 35">
                <a:extLst>
                  <a:ext uri="{FF2B5EF4-FFF2-40B4-BE49-F238E27FC236}">
                    <a16:creationId xmlns:a16="http://schemas.microsoft.com/office/drawing/2014/main" id="{DD45159D-7F97-44F8-933A-B9EAE111B738}"/>
                  </a:ext>
                </a:extLst>
              </p:cNvPr>
              <p:cNvSpPr/>
              <p:nvPr/>
            </p:nvSpPr>
            <p:spPr bwMode="auto">
              <a:xfrm>
                <a:off x="4390563" y="4137170"/>
                <a:ext cx="301459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A8D2EA-FC06-4AC6-97F7-1AAF134A7F31}"/>
                </a:ext>
              </a:extLst>
            </p:cNvPr>
            <p:cNvSpPr/>
            <p:nvPr/>
          </p:nvSpPr>
          <p:spPr bwMode="auto">
            <a:xfrm>
              <a:off x="3494930" y="2696034"/>
              <a:ext cx="560269" cy="38632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B69F3C-D9E2-4B3E-9298-DA9A8B65FCC3}"/>
              </a:ext>
            </a:extLst>
          </p:cNvPr>
          <p:cNvGrpSpPr/>
          <p:nvPr/>
        </p:nvGrpSpPr>
        <p:grpSpPr>
          <a:xfrm>
            <a:off x="139242" y="2756025"/>
            <a:ext cx="8823341" cy="738664"/>
            <a:chOff x="2638208" y="2481320"/>
            <a:chExt cx="8823341" cy="73866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73F56B-49F3-4A13-B0DC-D6CD217C4BE9}"/>
                </a:ext>
              </a:extLst>
            </p:cNvPr>
            <p:cNvGrpSpPr/>
            <p:nvPr/>
          </p:nvGrpSpPr>
          <p:grpSpPr>
            <a:xfrm>
              <a:off x="3385228" y="2481320"/>
              <a:ext cx="8076321" cy="738664"/>
              <a:chOff x="3731337" y="3889809"/>
              <a:chExt cx="7561076" cy="73866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1D801C-14B3-4B8E-B0D6-D587BF68A995}"/>
                  </a:ext>
                </a:extLst>
              </p:cNvPr>
              <p:cNvSpPr txBox="1"/>
              <p:nvPr/>
            </p:nvSpPr>
            <p:spPr>
              <a:xfrm>
                <a:off x="8953631" y="3889809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View the current activities (e.g. Tasks, Approvals, etc.) here.</a:t>
                </a:r>
              </a:p>
            </p:txBody>
          </p:sp>
          <p:sp>
            <p:nvSpPr>
              <p:cNvPr id="41" name="Arrow: Left 40">
                <a:extLst>
                  <a:ext uri="{FF2B5EF4-FFF2-40B4-BE49-F238E27FC236}">
                    <a16:creationId xmlns:a16="http://schemas.microsoft.com/office/drawing/2014/main" id="{0A755A1C-BD10-40A3-9C26-89AD0B2A7623}"/>
                  </a:ext>
                </a:extLst>
              </p:cNvPr>
              <p:cNvSpPr/>
              <p:nvPr/>
            </p:nvSpPr>
            <p:spPr bwMode="auto">
              <a:xfrm>
                <a:off x="3731337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B6E2EB-910E-4668-B330-061ACD1FEDED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2DEC00-E63A-418F-8900-31C97B3BC721}"/>
              </a:ext>
            </a:extLst>
          </p:cNvPr>
          <p:cNvGrpSpPr/>
          <p:nvPr/>
        </p:nvGrpSpPr>
        <p:grpSpPr>
          <a:xfrm>
            <a:off x="152400" y="2900406"/>
            <a:ext cx="8823341" cy="738664"/>
            <a:chOff x="2638208" y="2481320"/>
            <a:chExt cx="8823341" cy="7386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B7E152-5228-4B7D-9E5C-6B40587BF5E5}"/>
                </a:ext>
              </a:extLst>
            </p:cNvPr>
            <p:cNvGrpSpPr/>
            <p:nvPr/>
          </p:nvGrpSpPr>
          <p:grpSpPr>
            <a:xfrm>
              <a:off x="3385227" y="2481320"/>
              <a:ext cx="8076322" cy="738664"/>
              <a:chOff x="3731336" y="3889809"/>
              <a:chExt cx="7561077" cy="73866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4FD626-4FF0-4848-A8FB-D7EC580F555F}"/>
                  </a:ext>
                </a:extLst>
              </p:cNvPr>
              <p:cNvSpPr txBox="1"/>
              <p:nvPr/>
            </p:nvSpPr>
            <p:spPr>
              <a:xfrm>
                <a:off x="8953631" y="3889809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View and link other cases in the system to this case from here.</a:t>
                </a:r>
              </a:p>
            </p:txBody>
          </p:sp>
          <p:sp>
            <p:nvSpPr>
              <p:cNvPr id="46" name="Arrow: Left 45">
                <a:extLst>
                  <a:ext uri="{FF2B5EF4-FFF2-40B4-BE49-F238E27FC236}">
                    <a16:creationId xmlns:a16="http://schemas.microsoft.com/office/drawing/2014/main" id="{0ACC29BA-83DF-42A1-B63F-95004B704366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F56363-13D2-4BF1-8E43-5DACFC39F720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9C1CB8-419C-4D3B-B771-7E095906B84E}"/>
              </a:ext>
            </a:extLst>
          </p:cNvPr>
          <p:cNvGrpSpPr/>
          <p:nvPr/>
        </p:nvGrpSpPr>
        <p:grpSpPr>
          <a:xfrm>
            <a:off x="168259" y="2995136"/>
            <a:ext cx="8823341" cy="738664"/>
            <a:chOff x="2638208" y="2481320"/>
            <a:chExt cx="8823341" cy="73866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304FBB-9BDF-4974-B300-CA4B02883D93}"/>
                </a:ext>
              </a:extLst>
            </p:cNvPr>
            <p:cNvGrpSpPr/>
            <p:nvPr/>
          </p:nvGrpSpPr>
          <p:grpSpPr>
            <a:xfrm>
              <a:off x="3385227" y="2481320"/>
              <a:ext cx="8076322" cy="738664"/>
              <a:chOff x="3731336" y="3889809"/>
              <a:chExt cx="7561077" cy="73866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DD4AAAC-3A55-4307-A628-B869DF4E0177}"/>
                  </a:ext>
                </a:extLst>
              </p:cNvPr>
              <p:cNvSpPr txBox="1"/>
              <p:nvPr/>
            </p:nvSpPr>
            <p:spPr>
              <a:xfrm>
                <a:off x="8953631" y="3889809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View all documents attached to the case from here</a:t>
                </a:r>
              </a:p>
            </p:txBody>
          </p:sp>
          <p:sp>
            <p:nvSpPr>
              <p:cNvPr id="51" name="Arrow: Left 50">
                <a:extLst>
                  <a:ext uri="{FF2B5EF4-FFF2-40B4-BE49-F238E27FC236}">
                    <a16:creationId xmlns:a16="http://schemas.microsoft.com/office/drawing/2014/main" id="{929F8881-1DC2-470D-B03D-ABEA3EC3279F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733125-126E-406F-9E97-606225175A7E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03FE29-635A-4569-A476-7214ECC888D0}"/>
              </a:ext>
            </a:extLst>
          </p:cNvPr>
          <p:cNvGrpSpPr/>
          <p:nvPr/>
        </p:nvGrpSpPr>
        <p:grpSpPr>
          <a:xfrm>
            <a:off x="152400" y="3147536"/>
            <a:ext cx="8823341" cy="523220"/>
            <a:chOff x="2638208" y="2481320"/>
            <a:chExt cx="8823341" cy="52322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D1C61CD-90F4-403C-82A6-7D08FA712371}"/>
                </a:ext>
              </a:extLst>
            </p:cNvPr>
            <p:cNvGrpSpPr/>
            <p:nvPr/>
          </p:nvGrpSpPr>
          <p:grpSpPr>
            <a:xfrm>
              <a:off x="3385227" y="2481320"/>
              <a:ext cx="8076322" cy="523220"/>
              <a:chOff x="3731336" y="3889809"/>
              <a:chExt cx="7561077" cy="52322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2BFCC2C-3BCB-4878-996E-D32A1F5766D1}"/>
                  </a:ext>
                </a:extLst>
              </p:cNvPr>
              <p:cNvSpPr txBox="1"/>
              <p:nvPr/>
            </p:nvSpPr>
            <p:spPr>
              <a:xfrm>
                <a:off x="8953631" y="3889809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View all cases on the Soldier from here</a:t>
                </a:r>
              </a:p>
            </p:txBody>
          </p:sp>
          <p:sp>
            <p:nvSpPr>
              <p:cNvPr id="56" name="Arrow: Left 55">
                <a:extLst>
                  <a:ext uri="{FF2B5EF4-FFF2-40B4-BE49-F238E27FC236}">
                    <a16:creationId xmlns:a16="http://schemas.microsoft.com/office/drawing/2014/main" id="{701250C9-FB4A-424A-BFF8-CAE6DCE2922D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A6E85B8-5A3A-4DCF-92DF-52BA587CDA7D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061CC9-68C8-4482-A738-6C7373A37B5B}"/>
              </a:ext>
            </a:extLst>
          </p:cNvPr>
          <p:cNvGrpSpPr/>
          <p:nvPr/>
        </p:nvGrpSpPr>
        <p:grpSpPr>
          <a:xfrm>
            <a:off x="152400" y="3276600"/>
            <a:ext cx="8823341" cy="523220"/>
            <a:chOff x="2638208" y="2481320"/>
            <a:chExt cx="8823341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A95777-4A9A-455B-A4B4-6D11C046C5A4}"/>
                </a:ext>
              </a:extLst>
            </p:cNvPr>
            <p:cNvGrpSpPr/>
            <p:nvPr/>
          </p:nvGrpSpPr>
          <p:grpSpPr>
            <a:xfrm>
              <a:off x="3385227" y="2481320"/>
              <a:ext cx="8076322" cy="523220"/>
              <a:chOff x="3731336" y="3889809"/>
              <a:chExt cx="7561077" cy="52322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A33B1B7-83EB-4ACD-BE57-F57439792346}"/>
                  </a:ext>
                </a:extLst>
              </p:cNvPr>
              <p:cNvSpPr txBox="1"/>
              <p:nvPr/>
            </p:nvSpPr>
            <p:spPr>
              <a:xfrm>
                <a:off x="8953631" y="3889809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View the audit history for this case from here</a:t>
                </a:r>
              </a:p>
            </p:txBody>
          </p:sp>
          <p:sp>
            <p:nvSpPr>
              <p:cNvPr id="61" name="Arrow: Left 60">
                <a:extLst>
                  <a:ext uri="{FF2B5EF4-FFF2-40B4-BE49-F238E27FC236}">
                    <a16:creationId xmlns:a16="http://schemas.microsoft.com/office/drawing/2014/main" id="{FBFA8639-120A-47BE-B9BD-7506A7245D4F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5DB925-570B-4016-9EB2-BD03A34E5E45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934CEE3-1365-49C4-A70F-0CD3D36CF6D2}"/>
              </a:ext>
            </a:extLst>
          </p:cNvPr>
          <p:cNvGrpSpPr/>
          <p:nvPr/>
        </p:nvGrpSpPr>
        <p:grpSpPr>
          <a:xfrm>
            <a:off x="151599" y="2830579"/>
            <a:ext cx="8774402" cy="523220"/>
            <a:chOff x="2638208" y="2566061"/>
            <a:chExt cx="8774402" cy="52322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AF48B47-EE88-449D-B3D8-51F83A5D99B7}"/>
                </a:ext>
              </a:extLst>
            </p:cNvPr>
            <p:cNvGrpSpPr/>
            <p:nvPr/>
          </p:nvGrpSpPr>
          <p:grpSpPr>
            <a:xfrm>
              <a:off x="3385227" y="2566061"/>
              <a:ext cx="8027383" cy="523220"/>
              <a:chOff x="3731336" y="3974550"/>
              <a:chExt cx="7515260" cy="52322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891ED4-5E29-4492-91A1-6E5A6F48F8F0}"/>
                  </a:ext>
                </a:extLst>
              </p:cNvPr>
              <p:cNvSpPr txBox="1"/>
              <p:nvPr/>
            </p:nvSpPr>
            <p:spPr>
              <a:xfrm>
                <a:off x="8907814" y="3974550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Let’s look at the Activities for this case.</a:t>
                </a:r>
              </a:p>
            </p:txBody>
          </p:sp>
          <p:sp>
            <p:nvSpPr>
              <p:cNvPr id="66" name="Arrow: Left 65">
                <a:extLst>
                  <a:ext uri="{FF2B5EF4-FFF2-40B4-BE49-F238E27FC236}">
                    <a16:creationId xmlns:a16="http://schemas.microsoft.com/office/drawing/2014/main" id="{3FBCA6D8-1CA2-4151-98D9-18737A699F3A}"/>
                  </a:ext>
                </a:extLst>
              </p:cNvPr>
              <p:cNvSpPr/>
              <p:nvPr/>
            </p:nvSpPr>
            <p:spPr bwMode="auto">
              <a:xfrm>
                <a:off x="3731336" y="4105011"/>
                <a:ext cx="513911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4AB2C7-5A74-438B-A578-B55CC37BDCC0}"/>
                </a:ext>
              </a:extLst>
            </p:cNvPr>
            <p:cNvSpPr/>
            <p:nvPr/>
          </p:nvSpPr>
          <p:spPr bwMode="auto">
            <a:xfrm>
              <a:off x="2638208" y="2772722"/>
              <a:ext cx="6858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4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2087A-23E9-4B0E-8981-455F0143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" y="1828799"/>
            <a:ext cx="6270515" cy="45009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7459A8-2379-480B-B1C0-11E99097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D5022-77A4-45FA-A88B-5C75CE2A86A3}"/>
              </a:ext>
            </a:extLst>
          </p:cNvPr>
          <p:cNvSpPr txBox="1"/>
          <p:nvPr/>
        </p:nvSpPr>
        <p:spPr>
          <a:xfrm>
            <a:off x="6477001" y="1973212"/>
            <a:ext cx="2498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Futura Hv BT (Body)"/>
              </a:rPr>
              <a:t>Although the case is assigned to one group, activities within the case can be assigned to any number of groups or individuals.</a:t>
            </a:r>
          </a:p>
          <a:p>
            <a:endParaRPr lang="en-US" sz="1400" b="0" dirty="0">
              <a:latin typeface="Futura Hv BT (Body)"/>
            </a:endParaRPr>
          </a:p>
          <a:p>
            <a:r>
              <a:rPr lang="en-US" sz="1400" b="0" dirty="0">
                <a:latin typeface="Futura Hv BT (Body)"/>
              </a:rPr>
              <a:t>Each time an activity is created, any user with the assigned organization and role will be sent an email notification.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6D11CD-7A9B-4502-A4BA-0DECDE1EEB13}"/>
              </a:ext>
            </a:extLst>
          </p:cNvPr>
          <p:cNvGrpSpPr/>
          <p:nvPr/>
        </p:nvGrpSpPr>
        <p:grpSpPr>
          <a:xfrm>
            <a:off x="5181600" y="2834986"/>
            <a:ext cx="3793558" cy="954107"/>
            <a:chOff x="5193056" y="2404027"/>
            <a:chExt cx="3793558" cy="9541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929E1C-6CAD-45F0-A24A-FD3C1AFA9DE1}"/>
                </a:ext>
              </a:extLst>
            </p:cNvPr>
            <p:cNvGrpSpPr/>
            <p:nvPr/>
          </p:nvGrpSpPr>
          <p:grpSpPr>
            <a:xfrm>
              <a:off x="6107456" y="2404027"/>
              <a:ext cx="2879158" cy="954107"/>
              <a:chOff x="6279894" y="3812516"/>
              <a:chExt cx="2695476" cy="95410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BC7747-541E-45EE-8B5A-F283747C1013}"/>
                  </a:ext>
                </a:extLst>
              </p:cNvPr>
              <p:cNvSpPr txBox="1"/>
              <p:nvPr/>
            </p:nvSpPr>
            <p:spPr>
              <a:xfrm>
                <a:off x="6636588" y="3812516"/>
                <a:ext cx="23387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The task to close out the RPAM statement and prepare the NGB23 is assigned to a RPAM user.</a:t>
                </a:r>
              </a:p>
            </p:txBody>
          </p:sp>
          <p:sp>
            <p:nvSpPr>
              <p:cNvPr id="14" name="Arrow: Left 13">
                <a:extLst>
                  <a:ext uri="{FF2B5EF4-FFF2-40B4-BE49-F238E27FC236}">
                    <a16:creationId xmlns:a16="http://schemas.microsoft.com/office/drawing/2014/main" id="{4C135D60-671D-430F-BAF1-5F1010F56967}"/>
                  </a:ext>
                </a:extLst>
              </p:cNvPr>
              <p:cNvSpPr/>
              <p:nvPr/>
            </p:nvSpPr>
            <p:spPr bwMode="auto">
              <a:xfrm>
                <a:off x="6279894" y="4137170"/>
                <a:ext cx="32569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00ABE0-1D0C-4332-89B5-82953C80E442}"/>
                </a:ext>
              </a:extLst>
            </p:cNvPr>
            <p:cNvSpPr/>
            <p:nvPr/>
          </p:nvSpPr>
          <p:spPr bwMode="auto">
            <a:xfrm>
              <a:off x="5193056" y="2738569"/>
              <a:ext cx="914398" cy="259472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3A16F-3D9A-41FC-8866-3F39F4B9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" y="1828799"/>
            <a:ext cx="6270515" cy="4500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E65F7-52AA-4EE8-927C-EFC56ABA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5" y="1828799"/>
            <a:ext cx="6270515" cy="45009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6943E5-2AF8-416B-8AE5-CD8E85BF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E4DF54-5FC1-4769-9D9A-2724524D1296}"/>
              </a:ext>
            </a:extLst>
          </p:cNvPr>
          <p:cNvGrpSpPr/>
          <p:nvPr/>
        </p:nvGrpSpPr>
        <p:grpSpPr>
          <a:xfrm>
            <a:off x="5181600" y="2188655"/>
            <a:ext cx="3869756" cy="2246769"/>
            <a:chOff x="5193056" y="1757696"/>
            <a:chExt cx="3869756" cy="224676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29D446-9687-467C-B8EB-F3D9C622A200}"/>
                </a:ext>
              </a:extLst>
            </p:cNvPr>
            <p:cNvGrpSpPr/>
            <p:nvPr/>
          </p:nvGrpSpPr>
          <p:grpSpPr>
            <a:xfrm>
              <a:off x="6107455" y="1757696"/>
              <a:ext cx="2955357" cy="2246769"/>
              <a:chOff x="6279894" y="3166185"/>
              <a:chExt cx="2766814" cy="224676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1EFA1B-EB8E-41CE-A34B-B83FFEAE23B7}"/>
                  </a:ext>
                </a:extLst>
              </p:cNvPr>
              <p:cNvSpPr txBox="1"/>
              <p:nvPr/>
            </p:nvSpPr>
            <p:spPr>
              <a:xfrm>
                <a:off x="6707926" y="3166185"/>
                <a:ext cx="23387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After the RPAM user completes their task, a new activity is assigned to the Discharges NGB22 user that is working on the 22.  This alerts them </a:t>
                </a:r>
                <a:r>
                  <a:rPr lang="en-US" sz="1400" b="0">
                    <a:latin typeface="Futura Hv BT (Body)"/>
                  </a:rPr>
                  <a:t>that RPAM </a:t>
                </a:r>
                <a:r>
                  <a:rPr lang="en-US" sz="1400" b="0" dirty="0">
                    <a:latin typeface="Futura Hv BT (Body)"/>
                  </a:rPr>
                  <a:t>is now up to date and that they should review the periods of service on the NGB22.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5C6BF022-C42B-48D7-8B88-E1FFE757B8C0}"/>
                  </a:ext>
                </a:extLst>
              </p:cNvPr>
              <p:cNvSpPr/>
              <p:nvPr/>
            </p:nvSpPr>
            <p:spPr bwMode="auto">
              <a:xfrm>
                <a:off x="6279894" y="4137170"/>
                <a:ext cx="32569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16748A-E539-4376-9BE3-0278368AE24E}"/>
                </a:ext>
              </a:extLst>
            </p:cNvPr>
            <p:cNvSpPr/>
            <p:nvPr/>
          </p:nvSpPr>
          <p:spPr bwMode="auto">
            <a:xfrm>
              <a:off x="5193056" y="2738569"/>
              <a:ext cx="914398" cy="294912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6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TwinEngines</a:t>
            </a:r>
            <a:r>
              <a:rPr lang="en-US" altLang="en-US" dirty="0"/>
              <a:t>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r>
              <a:rPr lang="en-US" dirty="0"/>
              <a:t>Reasons for migration</a:t>
            </a:r>
          </a:p>
          <a:p>
            <a:pPr lvl="1"/>
            <a:r>
              <a:rPr lang="en-US" dirty="0"/>
              <a:t>New/improved look and feel</a:t>
            </a:r>
          </a:p>
          <a:p>
            <a:pPr lvl="1"/>
            <a:r>
              <a:rPr lang="en-US" dirty="0"/>
              <a:t>Out-dated technology causing problems with Windows 10 &amp; IE in some states</a:t>
            </a:r>
          </a:p>
          <a:p>
            <a:pPr lvl="1"/>
            <a:r>
              <a:rPr lang="en-US" dirty="0"/>
              <a:t>Old system will have no future updates</a:t>
            </a:r>
          </a:p>
          <a:p>
            <a:pPr lvl="1"/>
            <a:r>
              <a:rPr lang="en-US" dirty="0"/>
              <a:t>Accreditation done on new version of System</a:t>
            </a:r>
          </a:p>
          <a:p>
            <a:pPr lvl="2"/>
            <a:r>
              <a:rPr lang="en-US" dirty="0"/>
              <a:t>Accreditation required some code changes like automatically expiring user accounts.</a:t>
            </a:r>
          </a:p>
          <a:p>
            <a:pPr lvl="2"/>
            <a:r>
              <a:rPr lang="en-US" dirty="0"/>
              <a:t>Old system accreditation has expired</a:t>
            </a:r>
          </a:p>
          <a:p>
            <a:pPr lvl="1"/>
            <a:r>
              <a:rPr lang="en-US" dirty="0"/>
              <a:t>New/Enhanced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0716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F51D6A-962B-4EE1-9110-7C148EB7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F6EFC-D3DD-4DDA-83B3-B7363AB2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" y="1828799"/>
            <a:ext cx="6270515" cy="4500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D2D51-677E-47CA-A31C-08149DE55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" y="1828799"/>
            <a:ext cx="6270515" cy="45009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9F7B6D-85B5-43B5-95A9-20E20DFCE939}"/>
              </a:ext>
            </a:extLst>
          </p:cNvPr>
          <p:cNvGrpSpPr/>
          <p:nvPr/>
        </p:nvGrpSpPr>
        <p:grpSpPr>
          <a:xfrm>
            <a:off x="4876800" y="1981200"/>
            <a:ext cx="4098358" cy="523220"/>
            <a:chOff x="4798018" y="1148096"/>
            <a:chExt cx="4098358" cy="523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71AA67-54E6-46F1-9EF7-4C8D0A86D51F}"/>
                </a:ext>
              </a:extLst>
            </p:cNvPr>
            <p:cNvGrpSpPr/>
            <p:nvPr/>
          </p:nvGrpSpPr>
          <p:grpSpPr>
            <a:xfrm>
              <a:off x="5565179" y="1148096"/>
              <a:ext cx="3331197" cy="523220"/>
              <a:chOff x="5772212" y="2556585"/>
              <a:chExt cx="3118676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459BFE-BC8D-46C0-9255-59B17EF75734}"/>
                  </a:ext>
                </a:extLst>
              </p:cNvPr>
              <p:cNvSpPr txBox="1"/>
              <p:nvPr/>
            </p:nvSpPr>
            <p:spPr>
              <a:xfrm>
                <a:off x="6552106" y="2556585"/>
                <a:ext cx="2338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To work on the NGB22, use the NGB22 link.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8EC06C17-FED7-4B57-846A-9CBF6C241D07}"/>
                  </a:ext>
                </a:extLst>
              </p:cNvPr>
              <p:cNvSpPr/>
              <p:nvPr/>
            </p:nvSpPr>
            <p:spPr bwMode="auto">
              <a:xfrm>
                <a:off x="5772212" y="2646951"/>
                <a:ext cx="779894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CBA8CC-FB4A-4EC0-A9E7-25FE9E27FEAA}"/>
                </a:ext>
              </a:extLst>
            </p:cNvPr>
            <p:cNvSpPr/>
            <p:nvPr/>
          </p:nvSpPr>
          <p:spPr bwMode="auto">
            <a:xfrm>
              <a:off x="4798018" y="1300496"/>
              <a:ext cx="767161" cy="24276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E40216-5F94-4337-B188-3A81CCF3E63C}"/>
              </a:ext>
            </a:extLst>
          </p:cNvPr>
          <p:cNvGrpSpPr/>
          <p:nvPr/>
        </p:nvGrpSpPr>
        <p:grpSpPr>
          <a:xfrm>
            <a:off x="4876800" y="1981200"/>
            <a:ext cx="4118410" cy="1384995"/>
            <a:chOff x="4798018" y="983136"/>
            <a:chExt cx="4118410" cy="138499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80B4B4-A018-4444-9922-4B9857F31B75}"/>
                </a:ext>
              </a:extLst>
            </p:cNvPr>
            <p:cNvGrpSpPr/>
            <p:nvPr/>
          </p:nvGrpSpPr>
          <p:grpSpPr>
            <a:xfrm>
              <a:off x="5565178" y="983136"/>
              <a:ext cx="3351250" cy="1384995"/>
              <a:chOff x="5772212" y="2391625"/>
              <a:chExt cx="3137450" cy="138499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F738AF-8C9A-4ECB-B8B7-818018910D0E}"/>
                  </a:ext>
                </a:extLst>
              </p:cNvPr>
              <p:cNvSpPr txBox="1"/>
              <p:nvPr/>
            </p:nvSpPr>
            <p:spPr>
              <a:xfrm>
                <a:off x="6570880" y="2391625"/>
                <a:ext cx="23387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The “View Order” link from the “Custom Buttons” menu will display the Discharge or Separation order that was published in MILPO Orders.</a:t>
                </a:r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4E3F7210-B8A2-47B8-BC38-054468204D7B}"/>
                  </a:ext>
                </a:extLst>
              </p:cNvPr>
              <p:cNvSpPr/>
              <p:nvPr/>
            </p:nvSpPr>
            <p:spPr bwMode="auto">
              <a:xfrm>
                <a:off x="5772212" y="2646951"/>
                <a:ext cx="779894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488C67-EC0D-4525-BB91-4CCFD724E49F}"/>
                </a:ext>
              </a:extLst>
            </p:cNvPr>
            <p:cNvSpPr/>
            <p:nvPr/>
          </p:nvSpPr>
          <p:spPr bwMode="auto">
            <a:xfrm>
              <a:off x="4798018" y="1300496"/>
              <a:ext cx="767161" cy="24276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5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721137-EBD7-4D93-A3AA-76695950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B0C21-F595-4193-BB7B-0B31145F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7315200" cy="3488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2F7F6-0222-4E7F-BCE4-22A3E2CF0327}"/>
              </a:ext>
            </a:extLst>
          </p:cNvPr>
          <p:cNvSpPr txBox="1"/>
          <p:nvPr/>
        </p:nvSpPr>
        <p:spPr>
          <a:xfrm>
            <a:off x="7971121" y="2788383"/>
            <a:ext cx="1249079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utura Hv BT (Body)"/>
              </a:rPr>
              <a:t>NOTE: This is a fictitious name &amp; SSN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8FDA66-A314-4B50-A7A9-02925DB0911C}"/>
              </a:ext>
            </a:extLst>
          </p:cNvPr>
          <p:cNvGrpSpPr/>
          <p:nvPr/>
        </p:nvGrpSpPr>
        <p:grpSpPr>
          <a:xfrm>
            <a:off x="838200" y="2667000"/>
            <a:ext cx="7086600" cy="3061098"/>
            <a:chOff x="838200" y="2667000"/>
            <a:chExt cx="7086600" cy="306109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F65D8B-7558-4271-B63D-D211CF75E7DE}"/>
                </a:ext>
              </a:extLst>
            </p:cNvPr>
            <p:cNvGrpSpPr/>
            <p:nvPr/>
          </p:nvGrpSpPr>
          <p:grpSpPr>
            <a:xfrm>
              <a:off x="838200" y="2667000"/>
              <a:ext cx="7086600" cy="2521954"/>
              <a:chOff x="838200" y="2667000"/>
              <a:chExt cx="7086600" cy="252195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84029E-0660-4869-BADE-D8B2A9CFFBCD}"/>
                  </a:ext>
                </a:extLst>
              </p:cNvPr>
              <p:cNvSpPr/>
              <p:nvPr/>
            </p:nvSpPr>
            <p:spPr bwMode="auto">
              <a:xfrm>
                <a:off x="3276600" y="2667000"/>
                <a:ext cx="457201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4DBFBE-F1FE-4D78-A06C-B8B3C2919FB5}"/>
                  </a:ext>
                </a:extLst>
              </p:cNvPr>
              <p:cNvSpPr/>
              <p:nvPr/>
            </p:nvSpPr>
            <p:spPr bwMode="auto">
              <a:xfrm>
                <a:off x="5105400" y="2729034"/>
                <a:ext cx="10668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910C1B-F738-4D9B-BF16-0DDAA48CF9F4}"/>
                  </a:ext>
                </a:extLst>
              </p:cNvPr>
              <p:cNvSpPr/>
              <p:nvPr/>
            </p:nvSpPr>
            <p:spPr bwMode="auto">
              <a:xfrm>
                <a:off x="7391400" y="2683844"/>
                <a:ext cx="4572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7C96E3-9791-4C2D-804B-35E94643E03B}"/>
                  </a:ext>
                </a:extLst>
              </p:cNvPr>
              <p:cNvSpPr/>
              <p:nvPr/>
            </p:nvSpPr>
            <p:spPr bwMode="auto">
              <a:xfrm>
                <a:off x="838200" y="3048000"/>
                <a:ext cx="29718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1246026-0C41-4D3A-963B-E124C0CE33FB}"/>
                  </a:ext>
                </a:extLst>
              </p:cNvPr>
              <p:cNvSpPr/>
              <p:nvPr/>
            </p:nvSpPr>
            <p:spPr bwMode="auto">
              <a:xfrm>
                <a:off x="3886200" y="3048000"/>
                <a:ext cx="22860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188AC-73FC-469E-9872-C894DAAF2DDB}"/>
                  </a:ext>
                </a:extLst>
              </p:cNvPr>
              <p:cNvSpPr/>
              <p:nvPr/>
            </p:nvSpPr>
            <p:spPr bwMode="auto">
              <a:xfrm>
                <a:off x="6248400" y="3048000"/>
                <a:ext cx="16764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8EF4A2-8C67-4355-8C47-BC348D197A26}"/>
                  </a:ext>
                </a:extLst>
              </p:cNvPr>
              <p:cNvSpPr/>
              <p:nvPr/>
            </p:nvSpPr>
            <p:spPr bwMode="auto">
              <a:xfrm>
                <a:off x="838200" y="3429000"/>
                <a:ext cx="17526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3F81BC-6EB9-4AE1-9C85-E231442F3D84}"/>
                  </a:ext>
                </a:extLst>
              </p:cNvPr>
              <p:cNvSpPr/>
              <p:nvPr/>
            </p:nvSpPr>
            <p:spPr bwMode="auto">
              <a:xfrm>
                <a:off x="2650958" y="3429000"/>
                <a:ext cx="473242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F6F014-B55A-4C93-964F-0BFF231C3829}"/>
                  </a:ext>
                </a:extLst>
              </p:cNvPr>
              <p:cNvSpPr/>
              <p:nvPr/>
            </p:nvSpPr>
            <p:spPr bwMode="auto">
              <a:xfrm>
                <a:off x="3573379" y="3404665"/>
                <a:ext cx="465221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745CA3-A581-4DB4-94F8-4A11D560D002}"/>
                  </a:ext>
                </a:extLst>
              </p:cNvPr>
              <p:cNvSpPr/>
              <p:nvPr/>
            </p:nvSpPr>
            <p:spPr bwMode="auto">
              <a:xfrm>
                <a:off x="4502818" y="3429000"/>
                <a:ext cx="1669382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9E26F21-D412-4F9A-A264-35DBC44D793A}"/>
                  </a:ext>
                </a:extLst>
              </p:cNvPr>
              <p:cNvSpPr/>
              <p:nvPr/>
            </p:nvSpPr>
            <p:spPr bwMode="auto">
              <a:xfrm>
                <a:off x="6271460" y="3429000"/>
                <a:ext cx="165334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35B7F1-8CD8-4800-942D-A6EFA003FE2B}"/>
                  </a:ext>
                </a:extLst>
              </p:cNvPr>
              <p:cNvSpPr/>
              <p:nvPr/>
            </p:nvSpPr>
            <p:spPr bwMode="auto">
              <a:xfrm>
                <a:off x="857652" y="3776040"/>
                <a:ext cx="5314548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AA8DEB-FDB6-4D6B-A0EC-9582677AA033}"/>
                  </a:ext>
                </a:extLst>
              </p:cNvPr>
              <p:cNvSpPr/>
              <p:nvPr/>
            </p:nvSpPr>
            <p:spPr bwMode="auto">
              <a:xfrm>
                <a:off x="6244388" y="3776040"/>
                <a:ext cx="1680411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D6AB56-39D3-4C77-8450-3617F0D52413}"/>
                  </a:ext>
                </a:extLst>
              </p:cNvPr>
              <p:cNvSpPr/>
              <p:nvPr/>
            </p:nvSpPr>
            <p:spPr bwMode="auto">
              <a:xfrm>
                <a:off x="838200" y="4946188"/>
                <a:ext cx="17526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72D0C1-0CD0-4305-8FC5-76A3E0E5F2DA}"/>
                  </a:ext>
                </a:extLst>
              </p:cNvPr>
              <p:cNvSpPr/>
              <p:nvPr/>
            </p:nvSpPr>
            <p:spPr bwMode="auto">
              <a:xfrm>
                <a:off x="5935578" y="4188852"/>
                <a:ext cx="1760621" cy="1000101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9E7261-0619-4AB1-B9E0-956D98D8478D}"/>
                </a:ext>
              </a:extLst>
            </p:cNvPr>
            <p:cNvSpPr txBox="1"/>
            <p:nvPr/>
          </p:nvSpPr>
          <p:spPr>
            <a:xfrm>
              <a:off x="3162300" y="5420321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Data that is pre-populated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3CABD0-8CCA-45CD-B4E0-D10C013B1132}"/>
              </a:ext>
            </a:extLst>
          </p:cNvPr>
          <p:cNvGrpSpPr/>
          <p:nvPr/>
        </p:nvGrpSpPr>
        <p:grpSpPr>
          <a:xfrm>
            <a:off x="2410025" y="3989739"/>
            <a:ext cx="2514600" cy="2139568"/>
            <a:chOff x="2410025" y="3989739"/>
            <a:chExt cx="2514600" cy="213956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DB19BA-F8E0-471A-A105-B66746240D97}"/>
                </a:ext>
              </a:extLst>
            </p:cNvPr>
            <p:cNvSpPr/>
            <p:nvPr/>
          </p:nvSpPr>
          <p:spPr bwMode="auto">
            <a:xfrm>
              <a:off x="3505200" y="3989739"/>
              <a:ext cx="328562" cy="199113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104C7369-E74D-461F-8E77-EDBC1265C3B2}"/>
                </a:ext>
              </a:extLst>
            </p:cNvPr>
            <p:cNvSpPr/>
            <p:nvPr/>
          </p:nvSpPr>
          <p:spPr bwMode="auto">
            <a:xfrm rot="5400000">
              <a:off x="3057725" y="4658321"/>
              <a:ext cx="1219201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4028CF-E94E-4F61-BE48-BFF33BB75312}"/>
                </a:ext>
              </a:extLst>
            </p:cNvPr>
            <p:cNvSpPr txBox="1"/>
            <p:nvPr/>
          </p:nvSpPr>
          <p:spPr>
            <a:xfrm>
              <a:off x="2410025" y="5390643"/>
              <a:ext cx="2514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Command to Which Transferred can be selected from a pick-list.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4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48117E-1E1E-4995-9E32-6B22D4C2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315200" cy="34886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904A26-C6B8-4008-9824-B495CA39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34F71-4144-4E2B-8FDA-632BF432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599"/>
            <a:ext cx="7315200" cy="35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27FF19-7AFC-46FA-91F7-9888CA64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AE8D5-BC09-4D61-93E5-FDE12F1B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46182"/>
            <a:ext cx="7315200" cy="39305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AF2272-D148-4664-A856-232013606E88}"/>
              </a:ext>
            </a:extLst>
          </p:cNvPr>
          <p:cNvGrpSpPr/>
          <p:nvPr/>
        </p:nvGrpSpPr>
        <p:grpSpPr>
          <a:xfrm>
            <a:off x="914399" y="2523354"/>
            <a:ext cx="7010402" cy="3604165"/>
            <a:chOff x="761998" y="2549023"/>
            <a:chExt cx="7010402" cy="36041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808ECF-9A0D-4845-9924-20770AD2F732}"/>
                </a:ext>
              </a:extLst>
            </p:cNvPr>
            <p:cNvGrpSpPr/>
            <p:nvPr/>
          </p:nvGrpSpPr>
          <p:grpSpPr>
            <a:xfrm>
              <a:off x="761998" y="2549023"/>
              <a:ext cx="7010402" cy="2400080"/>
              <a:chOff x="761998" y="2549023"/>
              <a:chExt cx="7010402" cy="24000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74853C-C4BE-4692-B416-8E1C51C983FD}"/>
                  </a:ext>
                </a:extLst>
              </p:cNvPr>
              <p:cNvSpPr/>
              <p:nvPr/>
            </p:nvSpPr>
            <p:spPr bwMode="auto">
              <a:xfrm>
                <a:off x="762000" y="2549023"/>
                <a:ext cx="228600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5A5B92-BE16-4920-8F01-13BAF02159B7}"/>
                  </a:ext>
                </a:extLst>
              </p:cNvPr>
              <p:cNvSpPr/>
              <p:nvPr/>
            </p:nvSpPr>
            <p:spPr bwMode="auto">
              <a:xfrm>
                <a:off x="1905000" y="3164612"/>
                <a:ext cx="457200" cy="441382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82B46A-D74E-41A3-BAEB-13AC14269B19}"/>
                  </a:ext>
                </a:extLst>
              </p:cNvPr>
              <p:cNvSpPr/>
              <p:nvPr/>
            </p:nvSpPr>
            <p:spPr bwMode="auto">
              <a:xfrm>
                <a:off x="3733800" y="3262587"/>
                <a:ext cx="4038600" cy="1106482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4C60694-D5A0-429E-AC83-0B4D88ADF44F}"/>
                  </a:ext>
                </a:extLst>
              </p:cNvPr>
              <p:cNvSpPr/>
              <p:nvPr/>
            </p:nvSpPr>
            <p:spPr bwMode="auto">
              <a:xfrm>
                <a:off x="761999" y="3776040"/>
                <a:ext cx="437748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C0EE34D-0E9E-406E-AA36-5EA9330E5E1B}"/>
                  </a:ext>
                </a:extLst>
              </p:cNvPr>
              <p:cNvSpPr/>
              <p:nvPr/>
            </p:nvSpPr>
            <p:spPr bwMode="auto">
              <a:xfrm>
                <a:off x="1977189" y="3835669"/>
                <a:ext cx="1185112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3F15FBA-3CD9-4274-8E83-2DFE7DCB2E07}"/>
                  </a:ext>
                </a:extLst>
              </p:cNvPr>
              <p:cNvSpPr/>
              <p:nvPr/>
            </p:nvSpPr>
            <p:spPr bwMode="auto">
              <a:xfrm>
                <a:off x="761998" y="4706337"/>
                <a:ext cx="7010401" cy="242766"/>
              </a:xfrm>
              <a:prstGeom prst="rect">
                <a:avLst/>
              </a:prstGeom>
              <a:solidFill>
                <a:schemeClr val="accent1">
                  <a:alpha val="18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E892ED-3AFD-4E0C-94A8-2BB0CE04A070}"/>
                </a:ext>
              </a:extLst>
            </p:cNvPr>
            <p:cNvSpPr txBox="1"/>
            <p:nvPr/>
          </p:nvSpPr>
          <p:spPr>
            <a:xfrm>
              <a:off x="3162300" y="5845411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Data that is pre-populated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1B1F50-CD1D-4DF8-B0FC-76CE7DA1B406}"/>
              </a:ext>
            </a:extLst>
          </p:cNvPr>
          <p:cNvGrpSpPr/>
          <p:nvPr/>
        </p:nvGrpSpPr>
        <p:grpSpPr>
          <a:xfrm>
            <a:off x="3314701" y="4873554"/>
            <a:ext cx="4610099" cy="1253965"/>
            <a:chOff x="3314701" y="4873554"/>
            <a:chExt cx="4610099" cy="12539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D445C1-41B5-45E3-B49A-1E4B253FD571}"/>
                </a:ext>
              </a:extLst>
            </p:cNvPr>
            <p:cNvSpPr txBox="1"/>
            <p:nvPr/>
          </p:nvSpPr>
          <p:spPr>
            <a:xfrm>
              <a:off x="3314701" y="5819742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Quick way to add remarks</a:t>
              </a:r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FA87DFF3-B235-4AB3-9754-8FC6003FC299}"/>
                </a:ext>
              </a:extLst>
            </p:cNvPr>
            <p:cNvSpPr/>
            <p:nvPr/>
          </p:nvSpPr>
          <p:spPr bwMode="auto">
            <a:xfrm rot="9217103">
              <a:off x="5660297" y="5327911"/>
              <a:ext cx="2156689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5A9768-7BC3-4C03-BCE7-4EAA32CC897F}"/>
                </a:ext>
              </a:extLst>
            </p:cNvPr>
            <p:cNvSpPr/>
            <p:nvPr/>
          </p:nvSpPr>
          <p:spPr bwMode="auto">
            <a:xfrm>
              <a:off x="7696200" y="4873554"/>
              <a:ext cx="228600" cy="24276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5E958-4DEA-447E-AC82-5B801D91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1746182"/>
            <a:ext cx="7362253" cy="39305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8A7178-B889-4158-9B6F-707818A6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456893-09A6-4699-9A5F-54D4E6332EFA}"/>
              </a:ext>
            </a:extLst>
          </p:cNvPr>
          <p:cNvGrpSpPr/>
          <p:nvPr/>
        </p:nvGrpSpPr>
        <p:grpSpPr>
          <a:xfrm>
            <a:off x="4419600" y="4114800"/>
            <a:ext cx="2514600" cy="1931313"/>
            <a:chOff x="2410025" y="3989739"/>
            <a:chExt cx="2514600" cy="19313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A34999-60CA-459B-B0FB-4F62F0B8F3DE}"/>
                </a:ext>
              </a:extLst>
            </p:cNvPr>
            <p:cNvSpPr/>
            <p:nvPr/>
          </p:nvSpPr>
          <p:spPr bwMode="auto">
            <a:xfrm>
              <a:off x="3505200" y="3989739"/>
              <a:ext cx="328562" cy="199113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F6BA2116-BE57-4236-9520-0DCF3A02FB93}"/>
                </a:ext>
              </a:extLst>
            </p:cNvPr>
            <p:cNvSpPr/>
            <p:nvPr/>
          </p:nvSpPr>
          <p:spPr bwMode="auto">
            <a:xfrm rot="5400000">
              <a:off x="3057725" y="4658321"/>
              <a:ext cx="1219201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C8A555-A269-43A5-B781-07B4E57224A4}"/>
                </a:ext>
              </a:extLst>
            </p:cNvPr>
            <p:cNvSpPr txBox="1"/>
            <p:nvPr/>
          </p:nvSpPr>
          <p:spPr>
            <a:xfrm>
              <a:off x="2410025" y="5613275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Edit comments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F694F-C00C-418F-A4EE-41013D82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8" y="1746182"/>
            <a:ext cx="7357474" cy="39305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D9E800-17E1-4ED0-B1FF-E1AB3ADA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47A679-21C4-4D2B-8D96-5A8E69822E5E}"/>
              </a:ext>
            </a:extLst>
          </p:cNvPr>
          <p:cNvGrpSpPr/>
          <p:nvPr/>
        </p:nvGrpSpPr>
        <p:grpSpPr>
          <a:xfrm>
            <a:off x="2057400" y="3124200"/>
            <a:ext cx="2514600" cy="3218762"/>
            <a:chOff x="2410025" y="2917733"/>
            <a:chExt cx="2514600" cy="32187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E11D35-0CCE-4330-9FA7-1086C4145FB9}"/>
                </a:ext>
              </a:extLst>
            </p:cNvPr>
            <p:cNvSpPr/>
            <p:nvPr/>
          </p:nvSpPr>
          <p:spPr bwMode="auto">
            <a:xfrm>
              <a:off x="3172025" y="2917733"/>
              <a:ext cx="647701" cy="2286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E5D43CF8-434B-4329-96CC-ABE470A388B8}"/>
                </a:ext>
              </a:extLst>
            </p:cNvPr>
            <p:cNvSpPr/>
            <p:nvPr/>
          </p:nvSpPr>
          <p:spPr bwMode="auto">
            <a:xfrm rot="5400000">
              <a:off x="2433855" y="4227407"/>
              <a:ext cx="2466941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998864-F6AD-4408-A179-A9F4535929A2}"/>
                </a:ext>
              </a:extLst>
            </p:cNvPr>
            <p:cNvSpPr txBox="1"/>
            <p:nvPr/>
          </p:nvSpPr>
          <p:spPr>
            <a:xfrm>
              <a:off x="2410025" y="5613275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Checking this will put this remark on all NGB22s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5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C9F6BC-4595-4BDA-B71F-0D67818A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9" y="1775059"/>
            <a:ext cx="7423592" cy="3482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555F91-C0CB-4FE2-9FF2-0A098B43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A49E83-9046-4AC6-9193-73D0ED532D6B}"/>
              </a:ext>
            </a:extLst>
          </p:cNvPr>
          <p:cNvGrpSpPr/>
          <p:nvPr/>
        </p:nvGrpSpPr>
        <p:grpSpPr>
          <a:xfrm>
            <a:off x="914398" y="1861548"/>
            <a:ext cx="4914903" cy="4265971"/>
            <a:chOff x="761997" y="1887217"/>
            <a:chExt cx="4914903" cy="42659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88018D-B5B5-4C3D-A222-65224346EC39}"/>
                </a:ext>
              </a:extLst>
            </p:cNvPr>
            <p:cNvSpPr/>
            <p:nvPr/>
          </p:nvSpPr>
          <p:spPr bwMode="auto">
            <a:xfrm>
              <a:off x="761997" y="1887217"/>
              <a:ext cx="4724401" cy="46097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3D0613-34BE-473B-928B-F1B9A3993000}"/>
                </a:ext>
              </a:extLst>
            </p:cNvPr>
            <p:cNvSpPr txBox="1"/>
            <p:nvPr/>
          </p:nvSpPr>
          <p:spPr>
            <a:xfrm>
              <a:off x="3162300" y="5845411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Data that is pre-populated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435FBB-8A91-4C1D-B29A-E66710396F08}"/>
              </a:ext>
            </a:extLst>
          </p:cNvPr>
          <p:cNvGrpSpPr/>
          <p:nvPr/>
        </p:nvGrpSpPr>
        <p:grpSpPr>
          <a:xfrm>
            <a:off x="4267200" y="2386825"/>
            <a:ext cx="2514600" cy="3432917"/>
            <a:chOff x="2410025" y="2703578"/>
            <a:chExt cx="2514600" cy="34329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D7986B-F388-4794-AD5F-52BD5032070A}"/>
                </a:ext>
              </a:extLst>
            </p:cNvPr>
            <p:cNvSpPr/>
            <p:nvPr/>
          </p:nvSpPr>
          <p:spPr bwMode="auto">
            <a:xfrm>
              <a:off x="3514925" y="2703578"/>
              <a:ext cx="304802" cy="13498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2FED2A11-7B14-422A-8780-4A2C395A4E8D}"/>
                </a:ext>
              </a:extLst>
            </p:cNvPr>
            <p:cNvSpPr/>
            <p:nvPr/>
          </p:nvSpPr>
          <p:spPr bwMode="auto">
            <a:xfrm rot="5400000">
              <a:off x="2279967" y="4073520"/>
              <a:ext cx="2774717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ADCA3C-A9AC-4D79-B751-8CDB0C64EE1E}"/>
                </a:ext>
              </a:extLst>
            </p:cNvPr>
            <p:cNvSpPr txBox="1"/>
            <p:nvPr/>
          </p:nvSpPr>
          <p:spPr>
            <a:xfrm>
              <a:off x="2410025" y="5613275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Pick list for authorizing officers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0F7F1E-E77D-4539-A640-BAAB5B5EAFEB}"/>
              </a:ext>
            </a:extLst>
          </p:cNvPr>
          <p:cNvGrpSpPr/>
          <p:nvPr/>
        </p:nvGrpSpPr>
        <p:grpSpPr>
          <a:xfrm>
            <a:off x="5813479" y="2931888"/>
            <a:ext cx="2514600" cy="2955344"/>
            <a:chOff x="2410025" y="3181151"/>
            <a:chExt cx="2514600" cy="29553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CC8CD-A85D-41CF-AA79-51B24C48A0E5}"/>
                </a:ext>
              </a:extLst>
            </p:cNvPr>
            <p:cNvSpPr/>
            <p:nvPr/>
          </p:nvSpPr>
          <p:spPr bwMode="auto">
            <a:xfrm>
              <a:off x="4368946" y="3181151"/>
              <a:ext cx="255679" cy="98693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B9081F92-BF5B-4116-B983-5A2E96BDE63B}"/>
                </a:ext>
              </a:extLst>
            </p:cNvPr>
            <p:cNvSpPr/>
            <p:nvPr/>
          </p:nvSpPr>
          <p:spPr bwMode="auto">
            <a:xfrm rot="6627614">
              <a:off x="2731400" y="4321335"/>
              <a:ext cx="2418788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6C2980-5C5E-4FE6-A871-871B1A0B6B38}"/>
                </a:ext>
              </a:extLst>
            </p:cNvPr>
            <p:cNvSpPr txBox="1"/>
            <p:nvPr/>
          </p:nvSpPr>
          <p:spPr>
            <a:xfrm>
              <a:off x="2410025" y="5613275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Pick list for Authority and Reason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4A9E79-EDD0-4BBD-B7A6-8E589F825E0A}"/>
              </a:ext>
            </a:extLst>
          </p:cNvPr>
          <p:cNvGrpSpPr/>
          <p:nvPr/>
        </p:nvGrpSpPr>
        <p:grpSpPr>
          <a:xfrm>
            <a:off x="952097" y="4089491"/>
            <a:ext cx="7075982" cy="1929539"/>
            <a:chOff x="85524" y="4206956"/>
            <a:chExt cx="7075982" cy="19295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A2E42-9292-4937-8A57-45CE7BA32DFF}"/>
                </a:ext>
              </a:extLst>
            </p:cNvPr>
            <p:cNvSpPr/>
            <p:nvPr/>
          </p:nvSpPr>
          <p:spPr bwMode="auto">
            <a:xfrm>
              <a:off x="85524" y="4206956"/>
              <a:ext cx="7075982" cy="1166032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Arrow: Left 28">
              <a:extLst>
                <a:ext uri="{FF2B5EF4-FFF2-40B4-BE49-F238E27FC236}">
                  <a16:creationId xmlns:a16="http://schemas.microsoft.com/office/drawing/2014/main" id="{1809245F-408D-430B-905C-642B2C691336}"/>
                </a:ext>
              </a:extLst>
            </p:cNvPr>
            <p:cNvSpPr/>
            <p:nvPr/>
          </p:nvSpPr>
          <p:spPr bwMode="auto">
            <a:xfrm rot="5400000">
              <a:off x="3395920" y="5189473"/>
              <a:ext cx="54281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2E7840-DE91-4323-807E-BE616D6D09BF}"/>
                </a:ext>
              </a:extLst>
            </p:cNvPr>
            <p:cNvSpPr txBox="1"/>
            <p:nvPr/>
          </p:nvSpPr>
          <p:spPr>
            <a:xfrm>
              <a:off x="2410025" y="5613275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Continuation page if needed.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6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C69D10-7FAC-44A7-B9A8-684ADDAE3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9" y="1770246"/>
            <a:ext cx="7423592" cy="38386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C759F3-6E4D-4C74-8631-DA112701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448029-41D6-42C8-A216-4BDB2CD441A4}"/>
              </a:ext>
            </a:extLst>
          </p:cNvPr>
          <p:cNvGrpSpPr/>
          <p:nvPr/>
        </p:nvGrpSpPr>
        <p:grpSpPr>
          <a:xfrm>
            <a:off x="2286000" y="2608219"/>
            <a:ext cx="2819400" cy="3668606"/>
            <a:chOff x="1533725" y="2416197"/>
            <a:chExt cx="2819400" cy="36686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BEA6E2-1C23-433C-BBBC-4877086C91E4}"/>
                </a:ext>
              </a:extLst>
            </p:cNvPr>
            <p:cNvSpPr/>
            <p:nvPr/>
          </p:nvSpPr>
          <p:spPr bwMode="auto">
            <a:xfrm>
              <a:off x="1533725" y="2416197"/>
              <a:ext cx="2819400" cy="209915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908BE2AD-AE64-4F85-9408-F4415C6CF93D}"/>
                </a:ext>
              </a:extLst>
            </p:cNvPr>
            <p:cNvSpPr/>
            <p:nvPr/>
          </p:nvSpPr>
          <p:spPr bwMode="auto">
            <a:xfrm rot="5400000">
              <a:off x="1487941" y="3967295"/>
              <a:ext cx="2987165" cy="304800"/>
            </a:xfrm>
            <a:prstGeom prst="leftArrow">
              <a:avLst>
                <a:gd name="adj1" fmla="val 50001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BC42C0-11F9-4690-A93B-18CE0CDE10C4}"/>
                </a:ext>
              </a:extLst>
            </p:cNvPr>
            <p:cNvSpPr txBox="1"/>
            <p:nvPr/>
          </p:nvSpPr>
          <p:spPr>
            <a:xfrm>
              <a:off x="1724223" y="5561583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Multiple regulations to select from.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BEFD6A-CF03-471F-8526-6DFD679D3FC9}"/>
              </a:ext>
            </a:extLst>
          </p:cNvPr>
          <p:cNvGrpSpPr/>
          <p:nvPr/>
        </p:nvGrpSpPr>
        <p:grpSpPr>
          <a:xfrm>
            <a:off x="1762124" y="3962401"/>
            <a:ext cx="2514600" cy="2242068"/>
            <a:chOff x="-1047553" y="3770379"/>
            <a:chExt cx="2514600" cy="2242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B75629-3204-462B-B102-0F3537E9942F}"/>
                </a:ext>
              </a:extLst>
            </p:cNvPr>
            <p:cNvSpPr/>
            <p:nvPr/>
          </p:nvSpPr>
          <p:spPr bwMode="auto">
            <a:xfrm>
              <a:off x="-428429" y="3770379"/>
              <a:ext cx="1276352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7459FD8B-27F1-48F9-B15C-ABD780E788E3}"/>
                </a:ext>
              </a:extLst>
            </p:cNvPr>
            <p:cNvSpPr/>
            <p:nvPr/>
          </p:nvSpPr>
          <p:spPr bwMode="auto">
            <a:xfrm rot="5400000">
              <a:off x="-581261" y="4567779"/>
              <a:ext cx="1538098" cy="304800"/>
            </a:xfrm>
            <a:prstGeom prst="leftArrow">
              <a:avLst>
                <a:gd name="adj1" fmla="val 50001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CFE3AD-0C2A-4352-B798-259DDD02DB0E}"/>
                </a:ext>
              </a:extLst>
            </p:cNvPr>
            <p:cNvSpPr txBox="1"/>
            <p:nvPr/>
          </p:nvSpPr>
          <p:spPr>
            <a:xfrm>
              <a:off x="-1047553" y="5489227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Automatically populates RE Code when selected.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0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00F310-1320-41DB-AD2A-FA3D7264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5060"/>
            <a:ext cx="7424361" cy="39460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9AA411-7C7E-4565-A7A7-24F41FEB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74FB5-5B17-44C6-A0E4-9AE546453B40}"/>
              </a:ext>
            </a:extLst>
          </p:cNvPr>
          <p:cNvGrpSpPr/>
          <p:nvPr/>
        </p:nvGrpSpPr>
        <p:grpSpPr>
          <a:xfrm>
            <a:off x="3714751" y="5334000"/>
            <a:ext cx="2514600" cy="1116197"/>
            <a:chOff x="2848178" y="5451465"/>
            <a:chExt cx="2514600" cy="11161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1904BD-B3D4-4DD4-BC1B-6C40886B7E77}"/>
                </a:ext>
              </a:extLst>
            </p:cNvPr>
            <p:cNvSpPr/>
            <p:nvPr/>
          </p:nvSpPr>
          <p:spPr bwMode="auto">
            <a:xfrm>
              <a:off x="3895928" y="5451465"/>
              <a:ext cx="419100" cy="302523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35C4C74C-F94B-47DA-B71E-A1C6B3040300}"/>
                </a:ext>
              </a:extLst>
            </p:cNvPr>
            <p:cNvSpPr/>
            <p:nvPr/>
          </p:nvSpPr>
          <p:spPr bwMode="auto">
            <a:xfrm rot="5400000">
              <a:off x="3834072" y="5861575"/>
              <a:ext cx="54281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66F9EC-FBC9-48E2-9F14-1C42C7A52A28}"/>
                </a:ext>
              </a:extLst>
            </p:cNvPr>
            <p:cNvSpPr txBox="1"/>
            <p:nvPr/>
          </p:nvSpPr>
          <p:spPr>
            <a:xfrm>
              <a:off x="2848178" y="6259885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Generate the 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6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E5AD4-0ADE-49C2-9CB3-ED9C7FC5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68" y="1752600"/>
            <a:ext cx="6771064" cy="3951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0E1F93-E3EB-4951-AF95-A0288F8C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</p:spTree>
    <p:extLst>
      <p:ext uri="{BB962C8B-B14F-4D97-AF65-F5344CB8AC3E}">
        <p14:creationId xmlns:p14="http://schemas.microsoft.com/office/powerpoint/2010/main" val="38841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TwinEngines</a:t>
            </a:r>
            <a:r>
              <a:rPr lang="en-US" altLang="en-US" dirty="0"/>
              <a:t>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dirty="0"/>
              <a:t>New Functionality</a:t>
            </a:r>
          </a:p>
          <a:p>
            <a:pPr lvl="1"/>
            <a:r>
              <a:rPr lang="en-US" dirty="0"/>
              <a:t>Built on top of Case Management technology that allows attaching documents and customizable tasking/workflow</a:t>
            </a:r>
          </a:p>
          <a:p>
            <a:pPr lvl="2"/>
            <a:r>
              <a:rPr lang="en-US" dirty="0"/>
              <a:t>Default workflow does everything at state HQ level</a:t>
            </a:r>
          </a:p>
          <a:p>
            <a:pPr lvl="2"/>
            <a:r>
              <a:rPr lang="en-US" dirty="0"/>
              <a:t>Can be customized to involve Units/BN/BDE approvals</a:t>
            </a:r>
          </a:p>
          <a:p>
            <a:pPr lvl="1"/>
            <a:r>
              <a:rPr lang="en-US" dirty="0"/>
              <a:t>Digital Signatures</a:t>
            </a:r>
          </a:p>
          <a:p>
            <a:pPr lvl="1"/>
            <a:r>
              <a:rPr lang="en-US" dirty="0"/>
              <a:t>Integration with PERMS Integrator </a:t>
            </a:r>
          </a:p>
          <a:p>
            <a:pPr lvl="2"/>
            <a:r>
              <a:rPr lang="en-US" dirty="0"/>
              <a:t>Sends NGB22 and Discharge Certificate to PERMS without having to print/scan/index</a:t>
            </a:r>
          </a:p>
          <a:p>
            <a:pPr lvl="1"/>
            <a:r>
              <a:rPr lang="en-US" dirty="0"/>
              <a:t>Email notification of tasking</a:t>
            </a:r>
          </a:p>
          <a:p>
            <a:pPr lvl="1"/>
            <a:r>
              <a:rPr lang="en-US" dirty="0"/>
              <a:t>NGB22A support</a:t>
            </a:r>
          </a:p>
        </p:txBody>
      </p:sp>
    </p:spTree>
    <p:extLst>
      <p:ext uri="{BB962C8B-B14F-4D97-AF65-F5344CB8AC3E}">
        <p14:creationId xmlns:p14="http://schemas.microsoft.com/office/powerpoint/2010/main" val="2943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942EB-90B1-4D55-8FEC-A2F36382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45" y="1752600"/>
            <a:ext cx="6842992" cy="3886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9D1FA6-A9B0-4EBD-80A4-7C9D5FF2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</p:spTree>
    <p:extLst>
      <p:ext uri="{BB962C8B-B14F-4D97-AF65-F5344CB8AC3E}">
        <p14:creationId xmlns:p14="http://schemas.microsoft.com/office/powerpoint/2010/main" val="36682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16DC9-3CCC-4401-8480-A73B133E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45" y="1752600"/>
            <a:ext cx="6842992" cy="22946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475064-157E-4ADB-A5DD-558D4FF3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8F1AF8-DFE6-42FA-ACEA-A1B8EFD57406}"/>
              </a:ext>
            </a:extLst>
          </p:cNvPr>
          <p:cNvGrpSpPr/>
          <p:nvPr/>
        </p:nvGrpSpPr>
        <p:grpSpPr>
          <a:xfrm>
            <a:off x="4996114" y="1752600"/>
            <a:ext cx="2928686" cy="3296733"/>
            <a:chOff x="4129541" y="1870065"/>
            <a:chExt cx="2928686" cy="32967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6EEE66-83DB-4D20-84C2-009247D50B34}"/>
                </a:ext>
              </a:extLst>
            </p:cNvPr>
            <p:cNvSpPr/>
            <p:nvPr/>
          </p:nvSpPr>
          <p:spPr bwMode="auto">
            <a:xfrm>
              <a:off x="4129541" y="1870065"/>
              <a:ext cx="2928686" cy="10668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567C4620-EBF3-4FCA-8555-12229AA9D16D}"/>
                </a:ext>
              </a:extLst>
            </p:cNvPr>
            <p:cNvSpPr/>
            <p:nvPr/>
          </p:nvSpPr>
          <p:spPr bwMode="auto">
            <a:xfrm rot="5400000">
              <a:off x="4793784" y="3584565"/>
              <a:ext cx="1600200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8F1918-5471-4156-9574-E52925D0C179}"/>
                </a:ext>
              </a:extLst>
            </p:cNvPr>
            <p:cNvSpPr txBox="1"/>
            <p:nvPr/>
          </p:nvSpPr>
          <p:spPr>
            <a:xfrm>
              <a:off x="4336584" y="4643578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Digital Signatures now available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0A98DC-A313-4587-9411-4ADC5B93DA0F}"/>
              </a:ext>
            </a:extLst>
          </p:cNvPr>
          <p:cNvGrpSpPr/>
          <p:nvPr/>
        </p:nvGrpSpPr>
        <p:grpSpPr>
          <a:xfrm>
            <a:off x="4321843" y="3581400"/>
            <a:ext cx="2514600" cy="2509617"/>
            <a:chOff x="4336584" y="2050499"/>
            <a:chExt cx="2514600" cy="25096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460B22-6942-44F5-8513-35D52247CA1B}"/>
                </a:ext>
              </a:extLst>
            </p:cNvPr>
            <p:cNvSpPr/>
            <p:nvPr/>
          </p:nvSpPr>
          <p:spPr bwMode="auto">
            <a:xfrm>
              <a:off x="4586741" y="2050499"/>
              <a:ext cx="2133600" cy="3048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C03FEFF2-80A1-429C-AF77-49DA0DCE80D5}"/>
                </a:ext>
              </a:extLst>
            </p:cNvPr>
            <p:cNvSpPr/>
            <p:nvPr/>
          </p:nvSpPr>
          <p:spPr bwMode="auto">
            <a:xfrm rot="5400000">
              <a:off x="4793784" y="2977883"/>
              <a:ext cx="1600200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40BF29-DC65-4ACA-BAA1-1FD9F99805CE}"/>
                </a:ext>
              </a:extLst>
            </p:cNvPr>
            <p:cNvSpPr txBox="1"/>
            <p:nvPr/>
          </p:nvSpPr>
          <p:spPr>
            <a:xfrm>
              <a:off x="4336584" y="4036896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Soldier not available for Signature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F37CA1B-B352-49EB-BFCD-620C8747C381}"/>
              </a:ext>
            </a:extLst>
          </p:cNvPr>
          <p:cNvSpPr txBox="1"/>
          <p:nvPr/>
        </p:nvSpPr>
        <p:spPr>
          <a:xfrm>
            <a:off x="2941791" y="4504456"/>
            <a:ext cx="3009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Futura Hv BT (Body)"/>
              </a:rPr>
              <a:t>Form is saved locally, then attached back to the case to continue the process.</a:t>
            </a:r>
          </a:p>
        </p:txBody>
      </p:sp>
    </p:spTree>
    <p:extLst>
      <p:ext uri="{BB962C8B-B14F-4D97-AF65-F5344CB8AC3E}">
        <p14:creationId xmlns:p14="http://schemas.microsoft.com/office/powerpoint/2010/main" val="9791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81CB1-A31A-42EC-8195-8EBC293E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" y="1828799"/>
            <a:ext cx="6270516" cy="45009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BB7853-6A3C-4B3D-A440-052259E8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  <a:br>
              <a:rPr lang="en-US" dirty="0"/>
            </a:br>
            <a:r>
              <a:rPr lang="en-US" dirty="0"/>
              <a:t>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014AA1-7A83-4FEF-8318-2B698EF58138}"/>
              </a:ext>
            </a:extLst>
          </p:cNvPr>
          <p:cNvGrpSpPr/>
          <p:nvPr/>
        </p:nvGrpSpPr>
        <p:grpSpPr>
          <a:xfrm>
            <a:off x="3196798" y="1853244"/>
            <a:ext cx="5854559" cy="738664"/>
            <a:chOff x="3208254" y="1422285"/>
            <a:chExt cx="5854559" cy="7386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A8293C-B3A8-483B-9254-597087577D0E}"/>
                </a:ext>
              </a:extLst>
            </p:cNvPr>
            <p:cNvGrpSpPr/>
            <p:nvPr/>
          </p:nvGrpSpPr>
          <p:grpSpPr>
            <a:xfrm>
              <a:off x="4313022" y="1422285"/>
              <a:ext cx="4749791" cy="738664"/>
              <a:chOff x="4599940" y="2830774"/>
              <a:chExt cx="4446768" cy="7386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4D6CD-8002-4096-A9F9-446D0C5AC074}"/>
                  </a:ext>
                </a:extLst>
              </p:cNvPr>
              <p:cNvSpPr txBox="1"/>
              <p:nvPr/>
            </p:nvSpPr>
            <p:spPr>
              <a:xfrm>
                <a:off x="6707926" y="2830774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Use the Attach button to upload the NGB22 PDF back to the case.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37D966EE-7BBA-49BB-ABEF-9BB177A9E28E}"/>
                  </a:ext>
                </a:extLst>
              </p:cNvPr>
              <p:cNvSpPr/>
              <p:nvPr/>
            </p:nvSpPr>
            <p:spPr bwMode="auto">
              <a:xfrm>
                <a:off x="4599940" y="3047706"/>
                <a:ext cx="210798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277684-4071-4C0F-A5F7-AC343FEABA4C}"/>
                </a:ext>
              </a:extLst>
            </p:cNvPr>
            <p:cNvSpPr/>
            <p:nvPr/>
          </p:nvSpPr>
          <p:spPr bwMode="auto">
            <a:xfrm>
              <a:off x="3208254" y="1649105"/>
              <a:ext cx="1070402" cy="294912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5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08E54E-5033-40B2-9CC4-E4447BED7650}"/>
              </a:ext>
            </a:extLst>
          </p:cNvPr>
          <p:cNvSpPr txBox="1">
            <a:spLocks/>
          </p:cNvSpPr>
          <p:nvPr/>
        </p:nvSpPr>
        <p:spPr bwMode="auto">
          <a:xfrm>
            <a:off x="6858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ctr"/>
            <a:r>
              <a:rPr lang="en-US" b="0" kern="0"/>
              <a:t>TwinEngines Discharges</a:t>
            </a:r>
            <a:br>
              <a:rPr lang="en-US" b="0" kern="0"/>
            </a:br>
            <a:r>
              <a:rPr lang="en-US" b="0" kern="0"/>
              <a:t>Processing NGB22 Cases</a:t>
            </a:r>
            <a:endParaRPr lang="en-US" b="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632689-435F-41BF-9BD7-2BB1A211F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32538"/>
            <a:ext cx="6270516" cy="4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08E54E-5033-40B2-9CC4-E4447BED7650}"/>
              </a:ext>
            </a:extLst>
          </p:cNvPr>
          <p:cNvSpPr txBox="1">
            <a:spLocks/>
          </p:cNvSpPr>
          <p:nvPr/>
        </p:nvSpPr>
        <p:spPr bwMode="auto">
          <a:xfrm>
            <a:off x="6858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ctr"/>
            <a:r>
              <a:rPr lang="en-US" b="0" kern="0"/>
              <a:t>TwinEngines Discharges</a:t>
            </a:r>
            <a:br>
              <a:rPr lang="en-US" b="0" kern="0"/>
            </a:br>
            <a:r>
              <a:rPr lang="en-US" b="0" kern="0"/>
              <a:t>Processing NGB22 Cases</a:t>
            </a:r>
            <a:endParaRPr lang="en-US" b="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990F8-67C7-46EF-BC72-53AC138F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32538"/>
            <a:ext cx="6272832" cy="4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3886B8-F3CF-4C11-9034-93968C680288}"/>
              </a:ext>
            </a:extLst>
          </p:cNvPr>
          <p:cNvSpPr txBox="1">
            <a:spLocks/>
          </p:cNvSpPr>
          <p:nvPr/>
        </p:nvSpPr>
        <p:spPr bwMode="auto">
          <a:xfrm>
            <a:off x="6858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ctr"/>
            <a:r>
              <a:rPr lang="en-US" b="0" kern="0"/>
              <a:t>TwinEngines Discharges</a:t>
            </a:r>
            <a:br>
              <a:rPr lang="en-US" b="0" kern="0"/>
            </a:br>
            <a:r>
              <a:rPr lang="en-US" b="0" kern="0"/>
              <a:t>Processing NGB22 Cases</a:t>
            </a:r>
            <a:endParaRPr lang="en-US" b="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1E2FB-7C41-47B3-A541-3E682180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32537"/>
            <a:ext cx="6279819" cy="4507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85A635-AFCE-4B48-BF15-F327AA01D5F8}"/>
              </a:ext>
            </a:extLst>
          </p:cNvPr>
          <p:cNvGrpSpPr/>
          <p:nvPr/>
        </p:nvGrpSpPr>
        <p:grpSpPr>
          <a:xfrm>
            <a:off x="5181600" y="1973212"/>
            <a:ext cx="3869757" cy="2462213"/>
            <a:chOff x="5193056" y="1542253"/>
            <a:chExt cx="3869757" cy="24622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045EDF-27AC-4CE8-86EA-1F339F2C998A}"/>
                </a:ext>
              </a:extLst>
            </p:cNvPr>
            <p:cNvGrpSpPr/>
            <p:nvPr/>
          </p:nvGrpSpPr>
          <p:grpSpPr>
            <a:xfrm>
              <a:off x="6107455" y="1542253"/>
              <a:ext cx="2955358" cy="2462213"/>
              <a:chOff x="6279894" y="2950742"/>
              <a:chExt cx="2766815" cy="246221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6A6016-723F-4F52-A76E-B7165639DD36}"/>
                  </a:ext>
                </a:extLst>
              </p:cNvPr>
              <p:cNvSpPr txBox="1"/>
              <p:nvPr/>
            </p:nvSpPr>
            <p:spPr>
              <a:xfrm>
                <a:off x="6707927" y="2950742"/>
                <a:ext cx="233878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Task to complete the NGB22 is automatically closed once the 22 PDF is attached to the case.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Now the Discharges NGB22 Approval Authority at either the Enlisted or Officers branch is assigned the task to review and approve the 22.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B617F178-B6F1-4098-AE44-C2592818626A}"/>
                  </a:ext>
                </a:extLst>
              </p:cNvPr>
              <p:cNvSpPr/>
              <p:nvPr/>
            </p:nvSpPr>
            <p:spPr bwMode="auto">
              <a:xfrm>
                <a:off x="6279894" y="4137170"/>
                <a:ext cx="32569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E3854C-2298-4415-95AA-C36740C27943}"/>
                </a:ext>
              </a:extLst>
            </p:cNvPr>
            <p:cNvSpPr/>
            <p:nvPr/>
          </p:nvSpPr>
          <p:spPr bwMode="auto">
            <a:xfrm>
              <a:off x="5193056" y="2738569"/>
              <a:ext cx="914398" cy="294912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F7058E9-529E-448C-BB33-05DC505DFAC2}"/>
              </a:ext>
            </a:extLst>
          </p:cNvPr>
          <p:cNvSpPr txBox="1"/>
          <p:nvPr/>
        </p:nvSpPr>
        <p:spPr>
          <a:xfrm>
            <a:off x="6553199" y="2511821"/>
            <a:ext cx="2498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Futura Hv BT (Body)"/>
              </a:rPr>
              <a:t>An email notification will go to all users that are assigned the “Discharges NGB22 Approval Authority” role at the Enlisted or Discharges branch.</a:t>
            </a:r>
          </a:p>
        </p:txBody>
      </p:sp>
    </p:spTree>
    <p:extLst>
      <p:ext uri="{BB962C8B-B14F-4D97-AF65-F5344CB8AC3E}">
        <p14:creationId xmlns:p14="http://schemas.microsoft.com/office/powerpoint/2010/main" val="28113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7FE99-E99A-42E5-A056-981200907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42427"/>
            <a:ext cx="5550099" cy="43943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2015845"/>
            <a:ext cx="8098387" cy="1169551"/>
            <a:chOff x="710981" y="3233788"/>
            <a:chExt cx="8098387" cy="1169551"/>
          </a:xfrm>
        </p:grpSpPr>
        <p:grpSp>
          <p:nvGrpSpPr>
            <p:cNvPr id="17" name="Group 16"/>
            <p:cNvGrpSpPr/>
            <p:nvPr/>
          </p:nvGrpSpPr>
          <p:grpSpPr>
            <a:xfrm>
              <a:off x="3377981" y="3233788"/>
              <a:ext cx="5431387" cy="1169551"/>
              <a:chOff x="3724556" y="4642277"/>
              <a:chExt cx="5084882" cy="116955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39740" y="4642277"/>
                <a:ext cx="196969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The email contains links to the task to approve the 22, but you can also see it here.</a:t>
                </a:r>
              </a:p>
            </p:txBody>
          </p:sp>
          <p:sp>
            <p:nvSpPr>
              <p:cNvPr id="20" name="Arrow: Left 19"/>
              <p:cNvSpPr/>
              <p:nvPr/>
            </p:nvSpPr>
            <p:spPr bwMode="auto">
              <a:xfrm>
                <a:off x="3724556" y="4711185"/>
                <a:ext cx="3062806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710981" y="3233788"/>
              <a:ext cx="2667000" cy="442617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9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43EBC-33E1-43F5-A21C-11EC056F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810900"/>
            <a:ext cx="8153400" cy="33167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654F8D-B2F2-409B-B33C-27168B0B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5E5D-0D59-4337-A97F-BE481FBC2541}"/>
              </a:ext>
            </a:extLst>
          </p:cNvPr>
          <p:cNvGrpSpPr/>
          <p:nvPr/>
        </p:nvGrpSpPr>
        <p:grpSpPr>
          <a:xfrm>
            <a:off x="685800" y="2819400"/>
            <a:ext cx="3505200" cy="2746177"/>
            <a:chOff x="4260384" y="2126699"/>
            <a:chExt cx="3505200" cy="27461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9C6370-3545-4DE2-A262-5ADCD9DFFBBC}"/>
                </a:ext>
              </a:extLst>
            </p:cNvPr>
            <p:cNvSpPr/>
            <p:nvPr/>
          </p:nvSpPr>
          <p:spPr bwMode="auto">
            <a:xfrm>
              <a:off x="4641384" y="2126699"/>
              <a:ext cx="228600" cy="203484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4C6AFC63-A9CD-4A1E-9B7B-4FC519C95167}"/>
                </a:ext>
              </a:extLst>
            </p:cNvPr>
            <p:cNvSpPr/>
            <p:nvPr/>
          </p:nvSpPr>
          <p:spPr bwMode="auto">
            <a:xfrm rot="5400000">
              <a:off x="3642958" y="3299973"/>
              <a:ext cx="222545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DA47FE-8956-4302-AB60-04A1C2033625}"/>
                </a:ext>
              </a:extLst>
            </p:cNvPr>
            <p:cNvSpPr txBox="1"/>
            <p:nvPr/>
          </p:nvSpPr>
          <p:spPr>
            <a:xfrm>
              <a:off x="4260384" y="4565099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Futura Hv BT (Body)"/>
                </a:rPr>
                <a:t>You can open the full case from here.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5DB54-DF0E-46A4-BA55-F046368279AA}"/>
              </a:ext>
            </a:extLst>
          </p:cNvPr>
          <p:cNvGrpSpPr/>
          <p:nvPr/>
        </p:nvGrpSpPr>
        <p:grpSpPr>
          <a:xfrm>
            <a:off x="1828800" y="2819400"/>
            <a:ext cx="3429000" cy="2961620"/>
            <a:chOff x="4260384" y="2126699"/>
            <a:chExt cx="3429000" cy="29616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24455-2346-4A83-A971-EF91DB59CAF6}"/>
                </a:ext>
              </a:extLst>
            </p:cNvPr>
            <p:cNvSpPr/>
            <p:nvPr/>
          </p:nvSpPr>
          <p:spPr bwMode="auto">
            <a:xfrm>
              <a:off x="4603284" y="2126699"/>
              <a:ext cx="266700" cy="203484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05AFFC7-D6E0-4D03-B381-3D091A0B7ED4}"/>
                </a:ext>
              </a:extLst>
            </p:cNvPr>
            <p:cNvSpPr/>
            <p:nvPr/>
          </p:nvSpPr>
          <p:spPr bwMode="auto">
            <a:xfrm rot="5400000">
              <a:off x="3609270" y="3299973"/>
              <a:ext cx="222545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49525-E2DD-4F3F-A365-C1400CE3BE8E}"/>
                </a:ext>
              </a:extLst>
            </p:cNvPr>
            <p:cNvSpPr txBox="1"/>
            <p:nvPr/>
          </p:nvSpPr>
          <p:spPr>
            <a:xfrm>
              <a:off x="4260384" y="4565099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Futura Hv BT (Body)"/>
                </a:rPr>
                <a:t>Click here or double click the record to open just this activity.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5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F86D2D-0648-4920-A928-87792C39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DC552-C0AD-4AA3-9AF5-C099F183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6172200" cy="44304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F2B4A0A-03E0-4C67-8F57-004224EE27D3}"/>
              </a:ext>
            </a:extLst>
          </p:cNvPr>
          <p:cNvGrpSpPr/>
          <p:nvPr/>
        </p:nvGrpSpPr>
        <p:grpSpPr>
          <a:xfrm>
            <a:off x="3172426" y="1981200"/>
            <a:ext cx="5332296" cy="738664"/>
            <a:chOff x="3654807" y="3199143"/>
            <a:chExt cx="5332296" cy="7386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EF558E-3C69-4316-A915-DB426A21D8E0}"/>
                </a:ext>
              </a:extLst>
            </p:cNvPr>
            <p:cNvGrpSpPr/>
            <p:nvPr/>
          </p:nvGrpSpPr>
          <p:grpSpPr>
            <a:xfrm>
              <a:off x="4368580" y="3199143"/>
              <a:ext cx="4618523" cy="738664"/>
              <a:chOff x="4651958" y="4607632"/>
              <a:chExt cx="4323876" cy="73866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A1FC7-0FAE-482E-9897-8CA0A44BFC53}"/>
                  </a:ext>
                </a:extLst>
              </p:cNvPr>
              <p:cNvSpPr txBox="1"/>
              <p:nvPr/>
            </p:nvSpPr>
            <p:spPr>
              <a:xfrm>
                <a:off x="7006136" y="4607632"/>
                <a:ext cx="19696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Use the Download button to open the PDF for review.</a:t>
                </a:r>
              </a:p>
            </p:txBody>
          </p:sp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837F8F22-DC88-48AC-833D-B5A873386299}"/>
                  </a:ext>
                </a:extLst>
              </p:cNvPr>
              <p:cNvSpPr/>
              <p:nvPr/>
            </p:nvSpPr>
            <p:spPr bwMode="auto">
              <a:xfrm>
                <a:off x="4651958" y="4711185"/>
                <a:ext cx="2354177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78384-6AA1-47BD-963B-77B7ADA0B9A1}"/>
                </a:ext>
              </a:extLst>
            </p:cNvPr>
            <p:cNvSpPr/>
            <p:nvPr/>
          </p:nvSpPr>
          <p:spPr bwMode="auto">
            <a:xfrm>
              <a:off x="3654807" y="3358118"/>
              <a:ext cx="685800" cy="19395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3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47CA5-5548-464D-8455-E0DFCFC1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1"/>
            <a:ext cx="6172199" cy="44304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F86D2D-0648-4920-A928-87792C39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2B4A0A-03E0-4C67-8F57-004224EE27D3}"/>
              </a:ext>
            </a:extLst>
          </p:cNvPr>
          <p:cNvGrpSpPr/>
          <p:nvPr/>
        </p:nvGrpSpPr>
        <p:grpSpPr>
          <a:xfrm>
            <a:off x="1295400" y="3697870"/>
            <a:ext cx="7575084" cy="1815882"/>
            <a:chOff x="1597407" y="1791613"/>
            <a:chExt cx="7575084" cy="18158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EF558E-3C69-4316-A915-DB426A21D8E0}"/>
                </a:ext>
              </a:extLst>
            </p:cNvPr>
            <p:cNvGrpSpPr/>
            <p:nvPr/>
          </p:nvGrpSpPr>
          <p:grpSpPr>
            <a:xfrm>
              <a:off x="2604851" y="1791613"/>
              <a:ext cx="6567640" cy="1815882"/>
              <a:chOff x="3000750" y="3200102"/>
              <a:chExt cx="6148645" cy="18158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A1FC7-0FAE-482E-9897-8CA0A44BFC53}"/>
                  </a:ext>
                </a:extLst>
              </p:cNvPr>
              <p:cNvSpPr txBox="1"/>
              <p:nvPr/>
            </p:nvSpPr>
            <p:spPr>
              <a:xfrm>
                <a:off x="7051192" y="3200102"/>
                <a:ext cx="209820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Mark it as Approved, Denied, or Returned for Corrections.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If Denied or Returned for Corrections it is sent back to the Discharges NGB22 user</a:t>
                </a:r>
              </a:p>
            </p:txBody>
          </p:sp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837F8F22-DC88-48AC-833D-B5A873386299}"/>
                  </a:ext>
                </a:extLst>
              </p:cNvPr>
              <p:cNvSpPr/>
              <p:nvPr/>
            </p:nvSpPr>
            <p:spPr bwMode="auto">
              <a:xfrm>
                <a:off x="3000750" y="4663341"/>
                <a:ext cx="4021155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78384-6AA1-47BD-963B-77B7ADA0B9A1}"/>
                </a:ext>
              </a:extLst>
            </p:cNvPr>
            <p:cNvSpPr/>
            <p:nvPr/>
          </p:nvSpPr>
          <p:spPr bwMode="auto">
            <a:xfrm>
              <a:off x="1597407" y="3199142"/>
              <a:ext cx="990600" cy="408353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8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419600"/>
          </a:xfrm>
        </p:spPr>
        <p:txBody>
          <a:bodyPr/>
          <a:lstStyle/>
          <a:p>
            <a:r>
              <a:rPr lang="en-US" dirty="0"/>
              <a:t>New Functionality (continued)</a:t>
            </a:r>
          </a:p>
          <a:p>
            <a:pPr lvl="1"/>
            <a:r>
              <a:rPr lang="en-US" dirty="0"/>
              <a:t>Track additional discharge Case Types</a:t>
            </a:r>
          </a:p>
          <a:p>
            <a:pPr lvl="2"/>
            <a:r>
              <a:rPr lang="en-US" dirty="0"/>
              <a:t>ETS</a:t>
            </a:r>
          </a:p>
          <a:p>
            <a:pPr lvl="2"/>
            <a:r>
              <a:rPr lang="en-US" dirty="0"/>
              <a:t>MRD</a:t>
            </a:r>
          </a:p>
          <a:p>
            <a:pPr lvl="2"/>
            <a:r>
              <a:rPr lang="en-US" dirty="0"/>
              <a:t>Forced Separation</a:t>
            </a:r>
          </a:p>
          <a:p>
            <a:pPr lvl="2"/>
            <a:r>
              <a:rPr lang="en-US" dirty="0"/>
              <a:t>AWOL, BCT, and other Unit initiated Discharges</a:t>
            </a:r>
          </a:p>
          <a:p>
            <a:pPr lvl="1"/>
            <a:r>
              <a:rPr lang="en-US" dirty="0"/>
              <a:t>Enhanced reporting</a:t>
            </a:r>
          </a:p>
          <a:p>
            <a:pPr lvl="2"/>
            <a:r>
              <a:rPr lang="en-US" dirty="0"/>
              <a:t>Drill down by organization</a:t>
            </a:r>
          </a:p>
          <a:p>
            <a:pPr lvl="2"/>
            <a:r>
              <a:rPr lang="en-US" dirty="0"/>
              <a:t>Statistics (New, In Progress, Completed) by Month &amp; Week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321569-64AB-4127-8C43-85912585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10900"/>
            <a:ext cx="8178333" cy="33167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654F8D-B2F2-409B-B33C-27168B0B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5DB54-DF0E-46A4-BA55-F046368279AA}"/>
              </a:ext>
            </a:extLst>
          </p:cNvPr>
          <p:cNvGrpSpPr/>
          <p:nvPr/>
        </p:nvGrpSpPr>
        <p:grpSpPr>
          <a:xfrm>
            <a:off x="1928462" y="2819400"/>
            <a:ext cx="3429000" cy="3185085"/>
            <a:chOff x="4055246" y="2126699"/>
            <a:chExt cx="3429000" cy="31850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24455-2346-4A83-A971-EF91DB59CAF6}"/>
                </a:ext>
              </a:extLst>
            </p:cNvPr>
            <p:cNvSpPr/>
            <p:nvPr/>
          </p:nvSpPr>
          <p:spPr bwMode="auto">
            <a:xfrm>
              <a:off x="4603284" y="2126699"/>
              <a:ext cx="2332924" cy="212948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05AFFC7-D6E0-4D03-B381-3D091A0B7ED4}"/>
                </a:ext>
              </a:extLst>
            </p:cNvPr>
            <p:cNvSpPr/>
            <p:nvPr/>
          </p:nvSpPr>
          <p:spPr bwMode="auto">
            <a:xfrm rot="5400000">
              <a:off x="4657020" y="3307994"/>
              <a:ext cx="222545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49525-E2DD-4F3F-A365-C1400CE3BE8E}"/>
                </a:ext>
              </a:extLst>
            </p:cNvPr>
            <p:cNvSpPr txBox="1"/>
            <p:nvPr/>
          </p:nvSpPr>
          <p:spPr>
            <a:xfrm>
              <a:off x="4055246" y="4573120"/>
              <a:ext cx="3429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After the 22 is approved, a task is created to get the Authorizing Officer’s digital signature.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0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F05CFD-68C8-4F32-A9DD-7551F1C8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" y="1828800"/>
            <a:ext cx="5568721" cy="4495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B6E507-E57D-4E33-87C6-4BE1082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8BBC63-F9CC-41F6-83DB-9C140FADB7EB}"/>
              </a:ext>
            </a:extLst>
          </p:cNvPr>
          <p:cNvGrpSpPr/>
          <p:nvPr/>
        </p:nvGrpSpPr>
        <p:grpSpPr>
          <a:xfrm>
            <a:off x="74596" y="1705104"/>
            <a:ext cx="8507131" cy="3754874"/>
            <a:chOff x="300403" y="1667917"/>
            <a:chExt cx="8507131" cy="37548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3A8EF3-3020-4248-8A8C-2149D4B82F54}"/>
                </a:ext>
              </a:extLst>
            </p:cNvPr>
            <p:cNvGrpSpPr/>
            <p:nvPr/>
          </p:nvGrpSpPr>
          <p:grpSpPr>
            <a:xfrm>
              <a:off x="2236685" y="1667917"/>
              <a:ext cx="6570849" cy="3754874"/>
              <a:chOff x="2656072" y="3076406"/>
              <a:chExt cx="6151649" cy="375487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ED0B28-DB7D-4087-B68F-0D3A1289628B}"/>
                  </a:ext>
                </a:extLst>
              </p:cNvPr>
              <p:cNvSpPr txBox="1"/>
              <p:nvPr/>
            </p:nvSpPr>
            <p:spPr>
              <a:xfrm>
                <a:off x="6709518" y="3076406"/>
                <a:ext cx="2098203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This is an example of the email notifications sent by the system.  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The link will take you to where you can download the latest version of the form and attach the revised/signed version back to the case.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The system also allows you to attach the NGB22 directly to the email as an attachment.</a:t>
                </a:r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E3263DF6-15E3-4336-89E3-2B1C2AC9A35A}"/>
                  </a:ext>
                </a:extLst>
              </p:cNvPr>
              <p:cNvSpPr/>
              <p:nvPr/>
            </p:nvSpPr>
            <p:spPr bwMode="auto">
              <a:xfrm>
                <a:off x="2656072" y="4693821"/>
                <a:ext cx="4021155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CFAF69-E283-4A28-B2A6-CDC145D22332}"/>
                </a:ext>
              </a:extLst>
            </p:cNvPr>
            <p:cNvSpPr/>
            <p:nvPr/>
          </p:nvSpPr>
          <p:spPr bwMode="auto">
            <a:xfrm>
              <a:off x="300403" y="3315613"/>
              <a:ext cx="1906604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D345CA-3300-4098-AFC7-8E2BD5B7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A053BC-AE94-4736-A325-A42A21FE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0" y="1828800"/>
            <a:ext cx="8148637" cy="2328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90C645-3A6D-4B01-9971-1F47102CC4E1}"/>
              </a:ext>
            </a:extLst>
          </p:cNvPr>
          <p:cNvGrpSpPr/>
          <p:nvPr/>
        </p:nvGrpSpPr>
        <p:grpSpPr>
          <a:xfrm>
            <a:off x="1905000" y="2514599"/>
            <a:ext cx="5867400" cy="3185085"/>
            <a:chOff x="2302646" y="2126698"/>
            <a:chExt cx="5867400" cy="3185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83EC23-96E3-45E0-98FF-C53F85023519}"/>
                </a:ext>
              </a:extLst>
            </p:cNvPr>
            <p:cNvSpPr/>
            <p:nvPr/>
          </p:nvSpPr>
          <p:spPr bwMode="auto">
            <a:xfrm>
              <a:off x="4603284" y="2126698"/>
              <a:ext cx="3566762" cy="22096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B3A890EC-70FA-41B9-987D-D2CE404A8385}"/>
                </a:ext>
              </a:extLst>
            </p:cNvPr>
            <p:cNvSpPr/>
            <p:nvPr/>
          </p:nvSpPr>
          <p:spPr bwMode="auto">
            <a:xfrm rot="5400000">
              <a:off x="5273939" y="3307993"/>
              <a:ext cx="2225452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F3B43-3139-4479-8E69-8895D27B49D8}"/>
                </a:ext>
              </a:extLst>
            </p:cNvPr>
            <p:cNvSpPr txBox="1"/>
            <p:nvPr/>
          </p:nvSpPr>
          <p:spPr>
            <a:xfrm>
              <a:off x="2302646" y="4573119"/>
              <a:ext cx="441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This is the page the link in the email takes you to.  </a:t>
              </a:r>
            </a:p>
            <a:p>
              <a:pPr algn="ctr"/>
              <a:endParaRPr lang="en-US" sz="1400" b="0" dirty="0">
                <a:latin typeface="Futura Hv BT (Body)"/>
              </a:endParaRPr>
            </a:p>
            <a:p>
              <a:pPr algn="ctr"/>
              <a:r>
                <a:rPr lang="en-US" sz="1400" b="0" dirty="0">
                  <a:latin typeface="Futura Hv BT (Body)"/>
                </a:rPr>
                <a:t>Download the NGB22 PDF from the link above.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4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0446F-1025-4D03-813F-453E46CE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" y="1828801"/>
            <a:ext cx="5868564" cy="449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3656E-955C-466A-A169-3265633A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" y="1828801"/>
            <a:ext cx="5868564" cy="4495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236452-AD58-4716-8AF1-2A26F701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D3520-AF0C-4BA5-8EEC-0F628C4D0AAD}"/>
              </a:ext>
            </a:extLst>
          </p:cNvPr>
          <p:cNvSpPr txBox="1"/>
          <p:nvPr/>
        </p:nvSpPr>
        <p:spPr>
          <a:xfrm>
            <a:off x="6477000" y="1981200"/>
            <a:ext cx="2241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Futura Hv BT (Body)"/>
              </a:rPr>
              <a:t>Digitally sign the NGB22, then attach it back to the case.</a:t>
            </a:r>
          </a:p>
        </p:txBody>
      </p:sp>
    </p:spTree>
    <p:extLst>
      <p:ext uri="{BB962C8B-B14F-4D97-AF65-F5344CB8AC3E}">
        <p14:creationId xmlns:p14="http://schemas.microsoft.com/office/powerpoint/2010/main" val="5529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0A7236-476B-49A6-9D8A-6B64AD8A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8ACA7-38B4-409D-8454-5702C11C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0" y="1828800"/>
            <a:ext cx="8148637" cy="23281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FBFEEF-DBE5-4D94-8ED1-E94CC369744A}"/>
              </a:ext>
            </a:extLst>
          </p:cNvPr>
          <p:cNvGrpSpPr/>
          <p:nvPr/>
        </p:nvGrpSpPr>
        <p:grpSpPr>
          <a:xfrm>
            <a:off x="533400" y="3429000"/>
            <a:ext cx="6477000" cy="1633210"/>
            <a:chOff x="1007246" y="2542754"/>
            <a:chExt cx="6477000" cy="1633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46254D-EEA5-40E8-9970-D817F62D8DB6}"/>
                </a:ext>
              </a:extLst>
            </p:cNvPr>
            <p:cNvSpPr/>
            <p:nvPr/>
          </p:nvSpPr>
          <p:spPr bwMode="auto">
            <a:xfrm>
              <a:off x="1007246" y="2542754"/>
              <a:ext cx="6477000" cy="3048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965C0EA8-6261-4DB5-86D6-9DC557B4BCDA}"/>
                </a:ext>
              </a:extLst>
            </p:cNvPr>
            <p:cNvSpPr/>
            <p:nvPr/>
          </p:nvSpPr>
          <p:spPr bwMode="auto">
            <a:xfrm rot="5400000">
              <a:off x="4512446" y="3076154"/>
              <a:ext cx="762000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557375-4201-4D2F-B603-0C2E52586391}"/>
                </a:ext>
              </a:extLst>
            </p:cNvPr>
            <p:cNvSpPr txBox="1"/>
            <p:nvPr/>
          </p:nvSpPr>
          <p:spPr>
            <a:xfrm>
              <a:off x="2683646" y="3652744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Futura Hv BT (Body)"/>
                </a:rPr>
                <a:t>Use the link here to attach the digitally signed NGB22 back to the case.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9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222B1-C664-4F56-8AC8-9D0453A7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1"/>
            <a:ext cx="6263278" cy="4495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FD2C8F-4FF1-4AFC-875A-B719E0FC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2C6FD-654F-4688-B2F6-5E28CE8C84A9}"/>
              </a:ext>
            </a:extLst>
          </p:cNvPr>
          <p:cNvGrpSpPr/>
          <p:nvPr/>
        </p:nvGrpSpPr>
        <p:grpSpPr>
          <a:xfrm>
            <a:off x="2254536" y="2306755"/>
            <a:ext cx="6692247" cy="2031325"/>
            <a:chOff x="2480343" y="2269568"/>
            <a:chExt cx="6692247" cy="20313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0E3A50-1158-428A-A8B9-E4539FEADCD3}"/>
                </a:ext>
              </a:extLst>
            </p:cNvPr>
            <p:cNvGrpSpPr/>
            <p:nvPr/>
          </p:nvGrpSpPr>
          <p:grpSpPr>
            <a:xfrm>
              <a:off x="5310893" y="2269568"/>
              <a:ext cx="3861697" cy="2031325"/>
              <a:chOff x="5534155" y="3678057"/>
              <a:chExt cx="3615333" cy="203132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CCCA5E-3294-43E9-89B1-B6E3CF4038BE}"/>
                  </a:ext>
                </a:extLst>
              </p:cNvPr>
              <p:cNvSpPr txBox="1"/>
              <p:nvPr/>
            </p:nvSpPr>
            <p:spPr>
              <a:xfrm>
                <a:off x="7051285" y="3678057"/>
                <a:ext cx="209820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Once the NGB22 is digitally signed, the system automatically sends the 22 to PERMS via PERMS Integrator.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No need to print, scan and index – the system handles that for you.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C9252BAD-C0A6-4B48-933C-36F543C74278}"/>
                  </a:ext>
                </a:extLst>
              </p:cNvPr>
              <p:cNvSpPr/>
              <p:nvPr/>
            </p:nvSpPr>
            <p:spPr bwMode="auto">
              <a:xfrm>
                <a:off x="5534155" y="4541321"/>
                <a:ext cx="1517130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29AACA-2D45-41ED-AF9B-02987147F208}"/>
                </a:ext>
              </a:extLst>
            </p:cNvPr>
            <p:cNvSpPr/>
            <p:nvPr/>
          </p:nvSpPr>
          <p:spPr bwMode="auto">
            <a:xfrm>
              <a:off x="2480343" y="3163212"/>
              <a:ext cx="2830549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458D23-F0A2-4924-B8FC-0485AE4B8B7B}"/>
              </a:ext>
            </a:extLst>
          </p:cNvPr>
          <p:cNvGrpSpPr/>
          <p:nvPr/>
        </p:nvGrpSpPr>
        <p:grpSpPr>
          <a:xfrm>
            <a:off x="2254536" y="3234897"/>
            <a:ext cx="6692247" cy="738664"/>
            <a:chOff x="2480343" y="2913665"/>
            <a:chExt cx="6692247" cy="7386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ACE24E-9E5F-49C7-A573-9717D2FA3D3C}"/>
                </a:ext>
              </a:extLst>
            </p:cNvPr>
            <p:cNvGrpSpPr/>
            <p:nvPr/>
          </p:nvGrpSpPr>
          <p:grpSpPr>
            <a:xfrm>
              <a:off x="5310892" y="2913665"/>
              <a:ext cx="3861698" cy="738664"/>
              <a:chOff x="5534155" y="4322154"/>
              <a:chExt cx="3615334" cy="738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655CCB-6F43-40A7-A14D-46442642BA77}"/>
                  </a:ext>
                </a:extLst>
              </p:cNvPr>
              <p:cNvSpPr txBox="1"/>
              <p:nvPr/>
            </p:nvSpPr>
            <p:spPr>
              <a:xfrm>
                <a:off x="7051286" y="4322154"/>
                <a:ext cx="20982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You can also attach a scanned copy of the Discharge Certificate.</a:t>
                </a:r>
              </a:p>
            </p:txBody>
          </p:sp>
          <p:sp>
            <p:nvSpPr>
              <p:cNvPr id="15" name="Arrow: Left 14">
                <a:extLst>
                  <a:ext uri="{FF2B5EF4-FFF2-40B4-BE49-F238E27FC236}">
                    <a16:creationId xmlns:a16="http://schemas.microsoft.com/office/drawing/2014/main" id="{EED5D6B8-2052-4BE1-9813-1AF18AADC9CA}"/>
                  </a:ext>
                </a:extLst>
              </p:cNvPr>
              <p:cNvSpPr/>
              <p:nvPr/>
            </p:nvSpPr>
            <p:spPr bwMode="auto">
              <a:xfrm>
                <a:off x="5534155" y="4541321"/>
                <a:ext cx="1517130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5695EF-E858-4B88-BD66-5BEAB0CD07BC}"/>
                </a:ext>
              </a:extLst>
            </p:cNvPr>
            <p:cNvSpPr/>
            <p:nvPr/>
          </p:nvSpPr>
          <p:spPr bwMode="auto">
            <a:xfrm>
              <a:off x="2480343" y="3163212"/>
              <a:ext cx="2830549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7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069562-FDE9-4664-8F4D-1D14EC4B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828801"/>
            <a:ext cx="6263279" cy="44958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AA9145-58A5-4B25-AEF9-E1D0E2AA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</p:spTree>
    <p:extLst>
      <p:ext uri="{BB962C8B-B14F-4D97-AF65-F5344CB8AC3E}">
        <p14:creationId xmlns:p14="http://schemas.microsoft.com/office/powerpoint/2010/main" val="2316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DE33C-D0CE-476C-A71F-DDFA0EC5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6257925" cy="43858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E0E52A-EA0C-4C1F-95CB-DD392E48C2D3}"/>
              </a:ext>
            </a:extLst>
          </p:cNvPr>
          <p:cNvGrpSpPr/>
          <p:nvPr/>
        </p:nvGrpSpPr>
        <p:grpSpPr>
          <a:xfrm>
            <a:off x="112295" y="1828800"/>
            <a:ext cx="8764605" cy="3754874"/>
            <a:chOff x="382838" y="1812368"/>
            <a:chExt cx="8764605" cy="37548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28363-1BEF-470D-890B-4584594A1390}"/>
                </a:ext>
              </a:extLst>
            </p:cNvPr>
            <p:cNvSpPr txBox="1"/>
            <p:nvPr/>
          </p:nvSpPr>
          <p:spPr>
            <a:xfrm>
              <a:off x="6677660" y="1812368"/>
              <a:ext cx="246978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Futura Hv BT (Body)"/>
                </a:rPr>
                <a:t>In PERMS Integrator, go to:</a:t>
              </a:r>
            </a:p>
            <a:p>
              <a:endParaRPr lang="en-US" sz="1400" b="0" dirty="0">
                <a:latin typeface="Futura Hv BT (Body)"/>
              </a:endParaRPr>
            </a:p>
            <a:p>
              <a:r>
                <a:rPr lang="en-US" sz="1400" b="0" dirty="0">
                  <a:latin typeface="Futura Hv BT (Body)"/>
                </a:rPr>
                <a:t>Applications </a:t>
              </a:r>
            </a:p>
            <a:p>
              <a:r>
                <a:rPr lang="en-US" sz="1400" b="0" dirty="0">
                  <a:latin typeface="Futura Hv BT (Body)"/>
                </a:rPr>
                <a:t>     -&gt; Process Queue</a:t>
              </a:r>
            </a:p>
            <a:p>
              <a:endParaRPr lang="en-US" sz="1400" b="0" dirty="0">
                <a:latin typeface="Futura Hv BT (Body)"/>
              </a:endParaRPr>
            </a:p>
            <a:p>
              <a:r>
                <a:rPr lang="en-US" sz="1400" b="0" dirty="0">
                  <a:latin typeface="Futura Hv BT (Body)"/>
                </a:rPr>
                <a:t>You will see the NGB22 and the certificate.  Select the records and do:</a:t>
              </a:r>
            </a:p>
            <a:p>
              <a:endParaRPr lang="en-US" sz="1400" b="0" dirty="0">
                <a:latin typeface="Futura Hv BT (Body)"/>
              </a:endParaRPr>
            </a:p>
            <a:p>
              <a:r>
                <a:rPr lang="en-US" sz="1400" b="0" dirty="0">
                  <a:latin typeface="Futura Hv BT (Body)"/>
                </a:rPr>
                <a:t>File -&gt; Export</a:t>
              </a:r>
            </a:p>
            <a:p>
              <a:endParaRPr lang="en-US" sz="1400" b="0" dirty="0">
                <a:latin typeface="Futura Hv BT (Body)"/>
              </a:endParaRPr>
            </a:p>
            <a:p>
              <a:r>
                <a:rPr lang="en-US" sz="1400" b="0" dirty="0">
                  <a:latin typeface="Futura Hv BT (Body)"/>
                </a:rPr>
                <a:t>PERMS Integrator will convert the documents to TIFF, index them, and send them to PERMS for you.</a:t>
              </a:r>
            </a:p>
            <a:p>
              <a:endParaRPr lang="en-US" sz="1400" b="0" dirty="0">
                <a:latin typeface="Futura Hv BT (Body)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564AAE-460B-4268-80ED-3430F8A4016E}"/>
                </a:ext>
              </a:extLst>
            </p:cNvPr>
            <p:cNvSpPr/>
            <p:nvPr/>
          </p:nvSpPr>
          <p:spPr bwMode="auto">
            <a:xfrm>
              <a:off x="382838" y="3133031"/>
              <a:ext cx="6059905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5521888-093D-4B85-B876-921FE5FF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</p:spTree>
    <p:extLst>
      <p:ext uri="{BB962C8B-B14F-4D97-AF65-F5344CB8AC3E}">
        <p14:creationId xmlns:p14="http://schemas.microsoft.com/office/powerpoint/2010/main" val="5602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6C290-A156-40C3-98EE-E6FC6A9CC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828801"/>
            <a:ext cx="6263279" cy="4495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4081C0-1631-4594-B45B-14A43F3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68E37-5D89-48C6-B4E6-35EF32EC4C34}"/>
              </a:ext>
            </a:extLst>
          </p:cNvPr>
          <p:cNvGrpSpPr/>
          <p:nvPr/>
        </p:nvGrpSpPr>
        <p:grpSpPr>
          <a:xfrm>
            <a:off x="2286001" y="2821631"/>
            <a:ext cx="6584581" cy="954107"/>
            <a:chOff x="2480344" y="2808177"/>
            <a:chExt cx="6584581" cy="9541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3A34B7-2EA2-4567-977D-FBDAB70647EC}"/>
                </a:ext>
              </a:extLst>
            </p:cNvPr>
            <p:cNvGrpSpPr/>
            <p:nvPr/>
          </p:nvGrpSpPr>
          <p:grpSpPr>
            <a:xfrm>
              <a:off x="4537742" y="2808177"/>
              <a:ext cx="4527183" cy="954107"/>
              <a:chOff x="4810331" y="4216666"/>
              <a:chExt cx="4238364" cy="95410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EBE6C2-EBBE-4467-A65D-A0EF518673D6}"/>
                  </a:ext>
                </a:extLst>
              </p:cNvPr>
              <p:cNvSpPr txBox="1"/>
              <p:nvPr/>
            </p:nvSpPr>
            <p:spPr>
              <a:xfrm>
                <a:off x="6950492" y="4216666"/>
                <a:ext cx="20982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The last step is to mail the discharge documents to the Soldier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CEADC785-AF23-4F62-9F2B-40E2CC41BEE0}"/>
                  </a:ext>
                </a:extLst>
              </p:cNvPr>
              <p:cNvSpPr/>
              <p:nvPr/>
            </p:nvSpPr>
            <p:spPr bwMode="auto">
              <a:xfrm>
                <a:off x="4810331" y="4541321"/>
                <a:ext cx="214016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E9BCEA-6A86-4B21-99AE-28154B31AE5E}"/>
                </a:ext>
              </a:extLst>
            </p:cNvPr>
            <p:cNvSpPr/>
            <p:nvPr/>
          </p:nvSpPr>
          <p:spPr bwMode="auto">
            <a:xfrm>
              <a:off x="2480344" y="3163212"/>
              <a:ext cx="2057400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616C60-30DA-401B-BFB8-A7629C753619}"/>
              </a:ext>
            </a:extLst>
          </p:cNvPr>
          <p:cNvSpPr txBox="1"/>
          <p:nvPr/>
        </p:nvSpPr>
        <p:spPr>
          <a:xfrm>
            <a:off x="6629400" y="1895816"/>
            <a:ext cx="2241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Futura Hv BT (Body)"/>
              </a:rPr>
              <a:t>Once PERMS Integrator has processed the NGB22 and Certificate, the tasks are automatically closed.</a:t>
            </a:r>
          </a:p>
        </p:txBody>
      </p:sp>
    </p:spTree>
    <p:extLst>
      <p:ext uri="{BB962C8B-B14F-4D97-AF65-F5344CB8AC3E}">
        <p14:creationId xmlns:p14="http://schemas.microsoft.com/office/powerpoint/2010/main" val="7080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56E533-19E7-4BF9-8B63-EF0982B6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5966723" cy="44958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6A5808-68A3-4A7F-89CD-63BAFA21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12E0A4-24DC-4F3F-BC22-DFB77089F8DE}"/>
              </a:ext>
            </a:extLst>
          </p:cNvPr>
          <p:cNvGrpSpPr/>
          <p:nvPr/>
        </p:nvGrpSpPr>
        <p:grpSpPr>
          <a:xfrm>
            <a:off x="1371600" y="4767976"/>
            <a:ext cx="7270383" cy="738664"/>
            <a:chOff x="1565943" y="4754522"/>
            <a:chExt cx="7270383" cy="738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0D9C81-1206-40DA-9CBD-AEB7DABFF337}"/>
                </a:ext>
              </a:extLst>
            </p:cNvPr>
            <p:cNvGrpSpPr/>
            <p:nvPr/>
          </p:nvGrpSpPr>
          <p:grpSpPr>
            <a:xfrm>
              <a:off x="2412967" y="4754522"/>
              <a:ext cx="6423359" cy="738664"/>
              <a:chOff x="2821109" y="6163011"/>
              <a:chExt cx="6013570" cy="7386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8EB7EE-0E0D-4925-A6F8-6A1D8811106B}"/>
                  </a:ext>
                </a:extLst>
              </p:cNvPr>
              <p:cNvSpPr txBox="1"/>
              <p:nvPr/>
            </p:nvSpPr>
            <p:spPr>
              <a:xfrm>
                <a:off x="6736476" y="6163011"/>
                <a:ext cx="20982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When the documents are mailed, mark this task as completed.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2BD2862E-CD36-486F-AE83-FB96566DEAF0}"/>
                  </a:ext>
                </a:extLst>
              </p:cNvPr>
              <p:cNvSpPr/>
              <p:nvPr/>
            </p:nvSpPr>
            <p:spPr bwMode="auto">
              <a:xfrm>
                <a:off x="2821109" y="6379943"/>
                <a:ext cx="3844028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203AB4-4D9B-4468-B80C-36DCAED6B00D}"/>
                </a:ext>
              </a:extLst>
            </p:cNvPr>
            <p:cNvSpPr/>
            <p:nvPr/>
          </p:nvSpPr>
          <p:spPr bwMode="auto">
            <a:xfrm>
              <a:off x="1565943" y="5015746"/>
              <a:ext cx="838200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6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4191000"/>
          </a:xfrm>
        </p:spPr>
        <p:txBody>
          <a:bodyPr/>
          <a:lstStyle/>
          <a:p>
            <a:pPr lvl="1"/>
            <a:r>
              <a:rPr lang="en-US" dirty="0"/>
              <a:t>Request key from dbaskin@twinengines.com</a:t>
            </a:r>
          </a:p>
          <a:p>
            <a:pPr lvl="1"/>
            <a:r>
              <a:rPr lang="en-US" dirty="0"/>
              <a:t>Download latest version of </a:t>
            </a:r>
            <a:r>
              <a:rPr lang="en-US" dirty="0" err="1"/>
              <a:t>TwinEnginesWebSetup</a:t>
            </a:r>
            <a:r>
              <a:rPr lang="en-US" dirty="0"/>
              <a:t> from http://nationalguard.twinengines.com </a:t>
            </a:r>
          </a:p>
          <a:p>
            <a:pPr lvl="2"/>
            <a:r>
              <a:rPr lang="en-US" dirty="0"/>
              <a:t>Support -&gt; Downloads</a:t>
            </a:r>
          </a:p>
          <a:p>
            <a:pPr lvl="1"/>
            <a:r>
              <a:rPr lang="en-US" dirty="0"/>
              <a:t>Run the </a:t>
            </a:r>
            <a:r>
              <a:rPr lang="en-US" dirty="0" err="1"/>
              <a:t>TwinEnginesWebSetup</a:t>
            </a:r>
            <a:r>
              <a:rPr lang="en-US" dirty="0"/>
              <a:t> on the web server</a:t>
            </a:r>
          </a:p>
          <a:p>
            <a:pPr lvl="2"/>
            <a:r>
              <a:rPr lang="en-US" dirty="0"/>
              <a:t>Installation will prompt for SQL login/password for the application to use and a SQL administrative login to create/update database</a:t>
            </a:r>
          </a:p>
          <a:p>
            <a:pPr lvl="2"/>
            <a:r>
              <a:rPr lang="en-US" dirty="0"/>
              <a:t>Also prompted for an application Administrator account that will have rights to assign users in the system</a:t>
            </a:r>
          </a:p>
          <a:p>
            <a:pPr lvl="1"/>
            <a:r>
              <a:rPr lang="en-US" dirty="0"/>
              <a:t>Installation does NOT affect old version of Discharges and can be run concurrently</a:t>
            </a:r>
          </a:p>
        </p:txBody>
      </p:sp>
    </p:spTree>
    <p:extLst>
      <p:ext uri="{BB962C8B-B14F-4D97-AF65-F5344CB8AC3E}">
        <p14:creationId xmlns:p14="http://schemas.microsoft.com/office/powerpoint/2010/main" val="23031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A06852-EABA-4254-B251-18558275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6248400" cy="44851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6DE4BA-E3D9-49CE-AB94-EE81DC15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</p:spTree>
    <p:extLst>
      <p:ext uri="{BB962C8B-B14F-4D97-AF65-F5344CB8AC3E}">
        <p14:creationId xmlns:p14="http://schemas.microsoft.com/office/powerpoint/2010/main" val="20286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8B7C0-E8DC-4A65-98AE-D760247A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6058201" cy="43485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B1A69C-4555-4143-95FB-FD5D8B94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09B531-1327-484F-B058-E6C0DDDA4860}"/>
              </a:ext>
            </a:extLst>
          </p:cNvPr>
          <p:cNvGrpSpPr/>
          <p:nvPr/>
        </p:nvGrpSpPr>
        <p:grpSpPr>
          <a:xfrm>
            <a:off x="1143000" y="4166732"/>
            <a:ext cx="7651385" cy="986191"/>
            <a:chOff x="1337343" y="4153278"/>
            <a:chExt cx="7651385" cy="9861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FF2DF6-63DA-4337-90F3-A1B30BC4AA77}"/>
                </a:ext>
              </a:extLst>
            </p:cNvPr>
            <p:cNvGrpSpPr/>
            <p:nvPr/>
          </p:nvGrpSpPr>
          <p:grpSpPr>
            <a:xfrm>
              <a:off x="4385344" y="4153278"/>
              <a:ext cx="4603384" cy="986191"/>
              <a:chOff x="4667655" y="5561767"/>
              <a:chExt cx="4309703" cy="98619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C38045-0C55-406B-B771-8E6FC2777621}"/>
                  </a:ext>
                </a:extLst>
              </p:cNvPr>
              <p:cNvSpPr txBox="1"/>
              <p:nvPr/>
            </p:nvSpPr>
            <p:spPr>
              <a:xfrm>
                <a:off x="6879155" y="5561767"/>
                <a:ext cx="20982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Once all activities have been completed, the case is automatically marked as completed.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ACCDE1B2-F517-490A-9069-9FFF16485499}"/>
                  </a:ext>
                </a:extLst>
              </p:cNvPr>
              <p:cNvSpPr/>
              <p:nvPr/>
            </p:nvSpPr>
            <p:spPr bwMode="auto">
              <a:xfrm>
                <a:off x="4667655" y="6243158"/>
                <a:ext cx="2140161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1D3AA8-9051-44A0-95E2-4B68EC3C96FA}"/>
                </a:ext>
              </a:extLst>
            </p:cNvPr>
            <p:cNvSpPr/>
            <p:nvPr/>
          </p:nvSpPr>
          <p:spPr bwMode="auto">
            <a:xfrm>
              <a:off x="1337343" y="4863346"/>
              <a:ext cx="2971800" cy="244039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9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A62A2-5B5C-41BF-BCF4-1ABDE6EF1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" y="1828800"/>
            <a:ext cx="6058201" cy="43485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6DB13F1-67D3-4949-BA04-B57E1BB7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78760E-264D-406D-83AF-6A3F89B583EF}"/>
              </a:ext>
            </a:extLst>
          </p:cNvPr>
          <p:cNvGrpSpPr/>
          <p:nvPr/>
        </p:nvGrpSpPr>
        <p:grpSpPr>
          <a:xfrm>
            <a:off x="228600" y="2996625"/>
            <a:ext cx="8405263" cy="1169551"/>
            <a:chOff x="422943" y="2983171"/>
            <a:chExt cx="8405263" cy="11695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8259E3-898E-4A87-A00D-DE2713B9297D}"/>
                </a:ext>
              </a:extLst>
            </p:cNvPr>
            <p:cNvGrpSpPr/>
            <p:nvPr/>
          </p:nvGrpSpPr>
          <p:grpSpPr>
            <a:xfrm>
              <a:off x="880143" y="2983171"/>
              <a:ext cx="7948063" cy="1169551"/>
              <a:chOff x="1386074" y="4391660"/>
              <a:chExt cx="7441002" cy="116955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78EB94-8D72-4930-992E-18F741C08C8F}"/>
                  </a:ext>
                </a:extLst>
              </p:cNvPr>
              <p:cNvSpPr txBox="1"/>
              <p:nvPr/>
            </p:nvSpPr>
            <p:spPr>
              <a:xfrm>
                <a:off x="6728873" y="4391660"/>
                <a:ext cx="209820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The history tab of the case gives you a complete audit log of everything that happened to the case.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E3CBC291-A26F-47F1-BC5E-07475E70F257}"/>
                  </a:ext>
                </a:extLst>
              </p:cNvPr>
              <p:cNvSpPr/>
              <p:nvPr/>
            </p:nvSpPr>
            <p:spPr bwMode="auto">
              <a:xfrm>
                <a:off x="1386074" y="4824036"/>
                <a:ext cx="5243675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B71A10-AE00-4B64-96C5-2B6756546DFE}"/>
                </a:ext>
              </a:extLst>
            </p:cNvPr>
            <p:cNvSpPr/>
            <p:nvPr/>
          </p:nvSpPr>
          <p:spPr bwMode="auto">
            <a:xfrm>
              <a:off x="422943" y="3491747"/>
              <a:ext cx="3810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41002-8F50-4323-BD37-E8270EC39A13}"/>
              </a:ext>
            </a:extLst>
          </p:cNvPr>
          <p:cNvGrpSpPr/>
          <p:nvPr/>
        </p:nvGrpSpPr>
        <p:grpSpPr>
          <a:xfrm>
            <a:off x="914400" y="2449268"/>
            <a:ext cx="7719463" cy="738664"/>
            <a:chOff x="956343" y="2283414"/>
            <a:chExt cx="7719463" cy="7386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537401-6989-4894-95C2-5A6B173BB059}"/>
                </a:ext>
              </a:extLst>
            </p:cNvPr>
            <p:cNvGrpSpPr/>
            <p:nvPr/>
          </p:nvGrpSpPr>
          <p:grpSpPr>
            <a:xfrm>
              <a:off x="1362209" y="2283414"/>
              <a:ext cx="7313597" cy="738664"/>
              <a:chOff x="1837386" y="3691903"/>
              <a:chExt cx="6847012" cy="73866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79B1B2-EFF9-4408-A691-3C8FEF33FEF0}"/>
                  </a:ext>
                </a:extLst>
              </p:cNvPr>
              <p:cNvSpPr txBox="1"/>
              <p:nvPr/>
            </p:nvSpPr>
            <p:spPr>
              <a:xfrm>
                <a:off x="6586195" y="3691903"/>
                <a:ext cx="20982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Activities shows all actions that occurred to the case.</a:t>
                </a:r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F45AD0FA-6AA6-46C4-BABB-7868AE2E103B}"/>
                  </a:ext>
                </a:extLst>
              </p:cNvPr>
              <p:cNvSpPr/>
              <p:nvPr/>
            </p:nvSpPr>
            <p:spPr bwMode="auto">
              <a:xfrm>
                <a:off x="1837386" y="3914407"/>
                <a:ext cx="4649687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85732E-B2D8-4410-9531-97387249187E}"/>
                </a:ext>
              </a:extLst>
            </p:cNvPr>
            <p:cNvSpPr/>
            <p:nvPr/>
          </p:nvSpPr>
          <p:spPr bwMode="auto">
            <a:xfrm>
              <a:off x="956343" y="2576546"/>
              <a:ext cx="381000" cy="152400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083C69-077A-4878-8D79-2992773FA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" y="1828800"/>
            <a:ext cx="6058202" cy="43485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9AA897-7B49-4988-B05F-42DFB5AD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6418D-48FD-4678-B614-7784BB0257F9}"/>
              </a:ext>
            </a:extLst>
          </p:cNvPr>
          <p:cNvGrpSpPr/>
          <p:nvPr/>
        </p:nvGrpSpPr>
        <p:grpSpPr>
          <a:xfrm>
            <a:off x="1295400" y="2418546"/>
            <a:ext cx="7346584" cy="954107"/>
            <a:chOff x="1337343" y="2252692"/>
            <a:chExt cx="7346584" cy="9541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64656B-118A-4DEA-B127-404368E5B659}"/>
                </a:ext>
              </a:extLst>
            </p:cNvPr>
            <p:cNvGrpSpPr/>
            <p:nvPr/>
          </p:nvGrpSpPr>
          <p:grpSpPr>
            <a:xfrm>
              <a:off x="1718343" y="2252692"/>
              <a:ext cx="6965584" cy="954107"/>
              <a:chOff x="2170800" y="3661181"/>
              <a:chExt cx="6521201" cy="95410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5A399-22AB-4DF5-99C5-53E19F8D1C34}"/>
                  </a:ext>
                </a:extLst>
              </p:cNvPr>
              <p:cNvSpPr txBox="1"/>
              <p:nvPr/>
            </p:nvSpPr>
            <p:spPr>
              <a:xfrm>
                <a:off x="6593798" y="3661181"/>
                <a:ext cx="20982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Emails shows all email notifications that went out and who they went to.</a:t>
                </a:r>
              </a:p>
            </p:txBody>
          </p:sp>
          <p:sp>
            <p:nvSpPr>
              <p:cNvPr id="16" name="Arrow: Left 15">
                <a:extLst>
                  <a:ext uri="{FF2B5EF4-FFF2-40B4-BE49-F238E27FC236}">
                    <a16:creationId xmlns:a16="http://schemas.microsoft.com/office/drawing/2014/main" id="{27A1271D-43EB-47DE-92F3-43527AC3096A}"/>
                  </a:ext>
                </a:extLst>
              </p:cNvPr>
              <p:cNvSpPr/>
              <p:nvPr/>
            </p:nvSpPr>
            <p:spPr bwMode="auto">
              <a:xfrm>
                <a:off x="2170800" y="3914407"/>
                <a:ext cx="4316273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EA12CF-4057-40FF-B7A4-DD5B723109F4}"/>
                </a:ext>
              </a:extLst>
            </p:cNvPr>
            <p:cNvSpPr/>
            <p:nvPr/>
          </p:nvSpPr>
          <p:spPr bwMode="auto">
            <a:xfrm>
              <a:off x="1337343" y="2576545"/>
              <a:ext cx="275124" cy="15320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3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212E1-E32B-46A3-9723-D80167B1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7" y="1828800"/>
            <a:ext cx="6058202" cy="43485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33DB51-572C-4E08-BA43-EA843D93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B6F79-FBE9-470E-8988-913C3910B089}"/>
              </a:ext>
            </a:extLst>
          </p:cNvPr>
          <p:cNvGrpSpPr/>
          <p:nvPr/>
        </p:nvGrpSpPr>
        <p:grpSpPr>
          <a:xfrm>
            <a:off x="1600200" y="2234223"/>
            <a:ext cx="7353602" cy="1169551"/>
            <a:chOff x="1642143" y="2068369"/>
            <a:chExt cx="7353602" cy="11695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B8F0543-04A3-477F-B43C-E9F1C0E8B351}"/>
                </a:ext>
              </a:extLst>
            </p:cNvPr>
            <p:cNvGrpSpPr/>
            <p:nvPr/>
          </p:nvGrpSpPr>
          <p:grpSpPr>
            <a:xfrm>
              <a:off x="1946943" y="2068369"/>
              <a:ext cx="7048802" cy="1169551"/>
              <a:chOff x="2384816" y="3476858"/>
              <a:chExt cx="6599110" cy="116955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550EC-2A0D-449B-8899-9A1DDA576D83}"/>
                  </a:ext>
                </a:extLst>
              </p:cNvPr>
              <p:cNvSpPr txBox="1"/>
              <p:nvPr/>
            </p:nvSpPr>
            <p:spPr>
              <a:xfrm>
                <a:off x="6558411" y="3476858"/>
                <a:ext cx="24255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Audit shows changes to the case data elements and documents that are tracked within the case (e.g. the digital signatures).</a:t>
                </a:r>
              </a:p>
            </p:txBody>
          </p:sp>
          <p:sp>
            <p:nvSpPr>
              <p:cNvPr id="11" name="Arrow: Left 10">
                <a:extLst>
                  <a:ext uri="{FF2B5EF4-FFF2-40B4-BE49-F238E27FC236}">
                    <a16:creationId xmlns:a16="http://schemas.microsoft.com/office/drawing/2014/main" id="{D93DF155-C8DB-4322-A72D-F9763221204F}"/>
                  </a:ext>
                </a:extLst>
              </p:cNvPr>
              <p:cNvSpPr/>
              <p:nvPr/>
            </p:nvSpPr>
            <p:spPr bwMode="auto">
              <a:xfrm>
                <a:off x="2384816" y="3914407"/>
                <a:ext cx="4102257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3AC2F1-B753-4AB3-BDFD-14749E5D632F}"/>
                </a:ext>
              </a:extLst>
            </p:cNvPr>
            <p:cNvSpPr/>
            <p:nvPr/>
          </p:nvSpPr>
          <p:spPr bwMode="auto">
            <a:xfrm>
              <a:off x="1642143" y="2576545"/>
              <a:ext cx="275124" cy="15320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4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10BF3B-06DD-415B-8F39-8CC041BE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6061410" cy="43508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63CBBC-2FD5-4E7D-A9EA-2B3A9B09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Processing NGB22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159FA0-960B-4C3B-AF37-EB36B71350ED}"/>
              </a:ext>
            </a:extLst>
          </p:cNvPr>
          <p:cNvGrpSpPr/>
          <p:nvPr/>
        </p:nvGrpSpPr>
        <p:grpSpPr>
          <a:xfrm>
            <a:off x="1828800" y="1803336"/>
            <a:ext cx="7057625" cy="2031325"/>
            <a:chOff x="1870743" y="1637482"/>
            <a:chExt cx="7057625" cy="20313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2E5ABC5-F24E-4961-B7DF-F69E5C82602D}"/>
                </a:ext>
              </a:extLst>
            </p:cNvPr>
            <p:cNvGrpSpPr/>
            <p:nvPr/>
          </p:nvGrpSpPr>
          <p:grpSpPr>
            <a:xfrm>
              <a:off x="2327942" y="1637482"/>
              <a:ext cx="6600426" cy="2031325"/>
              <a:chOff x="2741509" y="3045971"/>
              <a:chExt cx="6179339" cy="203132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396602-F725-45B0-A4C4-A187DA8A9116}"/>
                  </a:ext>
                </a:extLst>
              </p:cNvPr>
              <p:cNvSpPr txBox="1"/>
              <p:nvPr/>
            </p:nvSpPr>
            <p:spPr>
              <a:xfrm>
                <a:off x="6495333" y="3045971"/>
                <a:ext cx="242551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Documents shows all the previous versions of documents that are attached to the case.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r>
                  <a:rPr lang="en-US" sz="1400" b="0" dirty="0">
                    <a:latin typeface="Futura Hv BT (Body)"/>
                  </a:rPr>
                  <a:t>For example, this document is the first version of the NGB22 that did not include the digital signature.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7E0BBBBB-F7D9-4772-A48C-357B11694205}"/>
                  </a:ext>
                </a:extLst>
              </p:cNvPr>
              <p:cNvSpPr/>
              <p:nvPr/>
            </p:nvSpPr>
            <p:spPr bwMode="auto">
              <a:xfrm>
                <a:off x="2741509" y="3914407"/>
                <a:ext cx="3745564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3DA195-B4F2-4433-BC00-BF65634E00A7}"/>
                </a:ext>
              </a:extLst>
            </p:cNvPr>
            <p:cNvSpPr/>
            <p:nvPr/>
          </p:nvSpPr>
          <p:spPr bwMode="auto">
            <a:xfrm>
              <a:off x="1870743" y="2576545"/>
              <a:ext cx="457199" cy="15320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0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F22C-FBCD-4987-A7D5-65C434A4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6" y="1800367"/>
            <a:ext cx="5944403" cy="44480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DF1BF8-5914-4AB0-982B-71D7AE7C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Reporting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57CE45-C9BA-46F3-98E8-3D5F725125BB}"/>
              </a:ext>
            </a:extLst>
          </p:cNvPr>
          <p:cNvGrpSpPr/>
          <p:nvPr/>
        </p:nvGrpSpPr>
        <p:grpSpPr>
          <a:xfrm>
            <a:off x="3148262" y="1847514"/>
            <a:ext cx="5808439" cy="738664"/>
            <a:chOff x="2968989" y="2757383"/>
            <a:chExt cx="5808439" cy="738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D45129-37F9-44FE-98D6-E19B1A2CD85E}"/>
                </a:ext>
              </a:extLst>
            </p:cNvPr>
            <p:cNvGrpSpPr/>
            <p:nvPr/>
          </p:nvGrpSpPr>
          <p:grpSpPr>
            <a:xfrm>
              <a:off x="5407388" y="2757383"/>
              <a:ext cx="3370040" cy="738664"/>
              <a:chOff x="5624492" y="4165872"/>
              <a:chExt cx="3155042" cy="7386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943680-0AF8-4D85-ABFA-0EA6700C44D9}"/>
                  </a:ext>
                </a:extLst>
              </p:cNvPr>
              <p:cNvSpPr txBox="1"/>
              <p:nvPr/>
            </p:nvSpPr>
            <p:spPr>
              <a:xfrm>
                <a:off x="6440752" y="4165872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This option shows you how many cases or activities are open by organization.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46B276A6-6AAC-4110-BED7-A1375D020156}"/>
                  </a:ext>
                </a:extLst>
              </p:cNvPr>
              <p:cNvSpPr/>
              <p:nvPr/>
            </p:nvSpPr>
            <p:spPr bwMode="auto">
              <a:xfrm>
                <a:off x="5624492" y="4380393"/>
                <a:ext cx="816260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879AF7-1141-4A51-BDA6-F3EBBA0B74C5}"/>
                </a:ext>
              </a:extLst>
            </p:cNvPr>
            <p:cNvSpPr/>
            <p:nvPr/>
          </p:nvSpPr>
          <p:spPr bwMode="auto">
            <a:xfrm>
              <a:off x="2968989" y="2869302"/>
              <a:ext cx="2414337" cy="510005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1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3F52AF-DB21-4784-841D-1327FE1FC1C3}"/>
              </a:ext>
            </a:extLst>
          </p:cNvPr>
          <p:cNvSpPr txBox="1">
            <a:spLocks/>
          </p:cNvSpPr>
          <p:nvPr/>
        </p:nvSpPr>
        <p:spPr bwMode="auto">
          <a:xfrm>
            <a:off x="838200" y="3048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ctr"/>
            <a:r>
              <a:rPr lang="en-US" b="0" kern="0"/>
              <a:t>TwinEngines Discharges </a:t>
            </a:r>
            <a:br>
              <a:rPr lang="en-US" b="0" kern="0"/>
            </a:br>
            <a:r>
              <a:rPr lang="en-US" b="0" kern="0"/>
              <a:t>Reporting</a:t>
            </a:r>
            <a:endParaRPr lang="en-US" b="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9BB90-B249-4A8F-B993-B3476881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828800"/>
            <a:ext cx="5181600" cy="44968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5BDB5E-29FF-44B0-A7C8-3234A1A83ADA}"/>
              </a:ext>
            </a:extLst>
          </p:cNvPr>
          <p:cNvGrpSpPr/>
          <p:nvPr/>
        </p:nvGrpSpPr>
        <p:grpSpPr>
          <a:xfrm>
            <a:off x="112296" y="2366835"/>
            <a:ext cx="8657923" cy="1138365"/>
            <a:chOff x="-66977" y="3276704"/>
            <a:chExt cx="8657923" cy="11383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177C09-7E79-433E-B88D-307D9FECB7C1}"/>
                </a:ext>
              </a:extLst>
            </p:cNvPr>
            <p:cNvGrpSpPr/>
            <p:nvPr/>
          </p:nvGrpSpPr>
          <p:grpSpPr>
            <a:xfrm>
              <a:off x="3660405" y="3693486"/>
              <a:ext cx="4930541" cy="307777"/>
              <a:chOff x="3988961" y="5101975"/>
              <a:chExt cx="4615987" cy="30777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95BA2B-5C67-471A-965D-8D57171EC773}"/>
                  </a:ext>
                </a:extLst>
              </p:cNvPr>
              <p:cNvSpPr txBox="1"/>
              <p:nvPr/>
            </p:nvSpPr>
            <p:spPr>
              <a:xfrm>
                <a:off x="5744643" y="5101975"/>
                <a:ext cx="28603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Several options to choose from.</a:t>
                </a:r>
              </a:p>
            </p:txBody>
          </p:sp>
          <p:sp>
            <p:nvSpPr>
              <p:cNvPr id="10" name="Arrow: Left 9">
                <a:extLst>
                  <a:ext uri="{FF2B5EF4-FFF2-40B4-BE49-F238E27FC236}">
                    <a16:creationId xmlns:a16="http://schemas.microsoft.com/office/drawing/2014/main" id="{B43F5080-AD32-457C-AF33-65C595A8D960}"/>
                  </a:ext>
                </a:extLst>
              </p:cNvPr>
              <p:cNvSpPr/>
              <p:nvPr/>
            </p:nvSpPr>
            <p:spPr bwMode="auto">
              <a:xfrm>
                <a:off x="3988961" y="5101975"/>
                <a:ext cx="1755682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6A6D5C-501C-4164-A53A-CBFCB771F6F7}"/>
                </a:ext>
              </a:extLst>
            </p:cNvPr>
            <p:cNvSpPr/>
            <p:nvPr/>
          </p:nvSpPr>
          <p:spPr bwMode="auto">
            <a:xfrm>
              <a:off x="-66977" y="3276704"/>
              <a:ext cx="3697704" cy="1138365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2F762-12A4-426F-BE42-DEB1FEA6237F}"/>
              </a:ext>
            </a:extLst>
          </p:cNvPr>
          <p:cNvGrpSpPr/>
          <p:nvPr/>
        </p:nvGrpSpPr>
        <p:grpSpPr>
          <a:xfrm>
            <a:off x="2514600" y="4031434"/>
            <a:ext cx="5927561" cy="307777"/>
            <a:chOff x="2142823" y="3417304"/>
            <a:chExt cx="5927561" cy="3077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68D4B6-63E5-483D-BCDC-D94C04846FD3}"/>
                </a:ext>
              </a:extLst>
            </p:cNvPr>
            <p:cNvGrpSpPr/>
            <p:nvPr/>
          </p:nvGrpSpPr>
          <p:grpSpPr>
            <a:xfrm>
              <a:off x="2500563" y="3417304"/>
              <a:ext cx="5569821" cy="307777"/>
              <a:chOff x="2903113" y="4825793"/>
              <a:chExt cx="5214482" cy="30777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1BF3BA-2A7A-47EB-8670-68F2B95B12A3}"/>
                  </a:ext>
                </a:extLst>
              </p:cNvPr>
              <p:cNvSpPr txBox="1"/>
              <p:nvPr/>
            </p:nvSpPr>
            <p:spPr>
              <a:xfrm>
                <a:off x="5257290" y="4825793"/>
                <a:ext cx="28603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Drill down to see individual cases.</a:t>
                </a:r>
              </a:p>
            </p:txBody>
          </p:sp>
          <p:sp>
            <p:nvSpPr>
              <p:cNvPr id="15" name="Arrow: Left 14">
                <a:extLst>
                  <a:ext uri="{FF2B5EF4-FFF2-40B4-BE49-F238E27FC236}">
                    <a16:creationId xmlns:a16="http://schemas.microsoft.com/office/drawing/2014/main" id="{1B7E134A-6D44-4E28-909F-9E8239C25762}"/>
                  </a:ext>
                </a:extLst>
              </p:cNvPr>
              <p:cNvSpPr/>
              <p:nvPr/>
            </p:nvSpPr>
            <p:spPr bwMode="auto">
              <a:xfrm>
                <a:off x="2903113" y="4828770"/>
                <a:ext cx="2375952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666FB0-B80F-44E9-B269-F336CEF6E19B}"/>
                </a:ext>
              </a:extLst>
            </p:cNvPr>
            <p:cNvSpPr/>
            <p:nvPr/>
          </p:nvSpPr>
          <p:spPr bwMode="auto">
            <a:xfrm>
              <a:off x="2142823" y="3492614"/>
              <a:ext cx="228600" cy="16045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9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3C940E-6003-4CEF-9AD7-68725ED5AD9A}"/>
              </a:ext>
            </a:extLst>
          </p:cNvPr>
          <p:cNvSpPr txBox="1">
            <a:spLocks/>
          </p:cNvSpPr>
          <p:nvPr/>
        </p:nvSpPr>
        <p:spPr bwMode="auto">
          <a:xfrm>
            <a:off x="838200" y="3048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ctr"/>
            <a:r>
              <a:rPr lang="en-US" b="0" kern="0"/>
              <a:t>TwinEngines Discharges </a:t>
            </a:r>
            <a:br>
              <a:rPr lang="en-US" b="0" kern="0"/>
            </a:br>
            <a:r>
              <a:rPr lang="en-US" b="0" kern="0"/>
              <a:t>Reporting</a:t>
            </a:r>
            <a:endParaRPr lang="en-US" b="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88C2B3-1D38-496E-A2BE-48607DDC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8" y="1828800"/>
            <a:ext cx="89441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E24842-24BE-4675-91DB-C32D1CC8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6" y="1800367"/>
            <a:ext cx="5944403" cy="44480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C9CD1E-EDA3-4D53-B275-56EE3644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Reporting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E33DE4-9598-46C1-9030-CC74231B88FD}"/>
              </a:ext>
            </a:extLst>
          </p:cNvPr>
          <p:cNvGrpSpPr/>
          <p:nvPr/>
        </p:nvGrpSpPr>
        <p:grpSpPr>
          <a:xfrm>
            <a:off x="211360" y="3592145"/>
            <a:ext cx="8904566" cy="1169551"/>
            <a:chOff x="2968989" y="2539528"/>
            <a:chExt cx="8904566" cy="11695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6EC13D-CC3E-4806-A71C-FEEC9F6847EE}"/>
                </a:ext>
              </a:extLst>
            </p:cNvPr>
            <p:cNvGrpSpPr/>
            <p:nvPr/>
          </p:nvGrpSpPr>
          <p:grpSpPr>
            <a:xfrm>
              <a:off x="5805629" y="2539528"/>
              <a:ext cx="6067926" cy="1169551"/>
              <a:chOff x="5997326" y="3948017"/>
              <a:chExt cx="5680811" cy="116955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2ED0D8-8187-4616-ACD6-0E4E615AC304}"/>
                  </a:ext>
                </a:extLst>
              </p:cNvPr>
              <p:cNvSpPr txBox="1"/>
              <p:nvPr/>
            </p:nvSpPr>
            <p:spPr>
              <a:xfrm>
                <a:off x="9339355" y="3948017"/>
                <a:ext cx="233878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This option shows you the number of cases that have been created and completed over a time range.</a:t>
                </a:r>
              </a:p>
            </p:txBody>
          </p:sp>
          <p:sp>
            <p:nvSpPr>
              <p:cNvPr id="17" name="Arrow: Left 16">
                <a:extLst>
                  <a:ext uri="{FF2B5EF4-FFF2-40B4-BE49-F238E27FC236}">
                    <a16:creationId xmlns:a16="http://schemas.microsoft.com/office/drawing/2014/main" id="{60B10088-144B-4247-BC37-8B8EF96BE3C5}"/>
                  </a:ext>
                </a:extLst>
              </p:cNvPr>
              <p:cNvSpPr/>
              <p:nvPr/>
            </p:nvSpPr>
            <p:spPr bwMode="auto">
              <a:xfrm>
                <a:off x="5997326" y="4380393"/>
                <a:ext cx="3190338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C5961-7CCA-461A-9E68-BA7E5BD366B6}"/>
                </a:ext>
              </a:extLst>
            </p:cNvPr>
            <p:cNvSpPr/>
            <p:nvPr/>
          </p:nvSpPr>
          <p:spPr bwMode="auto">
            <a:xfrm>
              <a:off x="2968989" y="2869302"/>
              <a:ext cx="2836640" cy="510005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2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Accessing the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After installation, a new website is created called “</a:t>
            </a:r>
            <a:r>
              <a:rPr lang="en-US" dirty="0" err="1"/>
              <a:t>TwinEngines</a:t>
            </a:r>
            <a:r>
              <a:rPr lang="en-US" dirty="0"/>
              <a:t>”.  </a:t>
            </a:r>
          </a:p>
          <a:p>
            <a:pPr lvl="2"/>
            <a:r>
              <a:rPr lang="en-US" dirty="0"/>
              <a:t>Old URL: https://servername/cmswebservices </a:t>
            </a:r>
          </a:p>
          <a:p>
            <a:pPr lvl="2"/>
            <a:r>
              <a:rPr lang="en-US" dirty="0"/>
              <a:t>New URL: https://servername/twinengines</a:t>
            </a:r>
          </a:p>
          <a:p>
            <a:pPr lvl="1"/>
            <a:r>
              <a:rPr lang="en-US" dirty="0"/>
              <a:t>If you get a “Confirm your Identity” web page, you do not have roles to access the website.</a:t>
            </a:r>
          </a:p>
          <a:p>
            <a:pPr lvl="2"/>
            <a:r>
              <a:rPr lang="en-US" dirty="0"/>
              <a:t>Confirm your identity by putting in your SSN and finding your SIDPERS record, plus entering your email address.</a:t>
            </a:r>
          </a:p>
          <a:p>
            <a:pPr lvl="2"/>
            <a:r>
              <a:rPr lang="en-US" dirty="0"/>
              <a:t>This creates a user account in the system for you, then a </a:t>
            </a:r>
            <a:r>
              <a:rPr lang="en-US" dirty="0" err="1"/>
              <a:t>TwinEngines</a:t>
            </a:r>
            <a:r>
              <a:rPr lang="en-US" dirty="0"/>
              <a:t> Admin user (created during install) can give you the Discharges roles.</a:t>
            </a:r>
          </a:p>
        </p:txBody>
      </p:sp>
    </p:spTree>
    <p:extLst>
      <p:ext uri="{BB962C8B-B14F-4D97-AF65-F5344CB8AC3E}">
        <p14:creationId xmlns:p14="http://schemas.microsoft.com/office/powerpoint/2010/main" val="28314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62991D-95F7-4D2E-9A9B-6232A51F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Reporting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9CFD-B987-4BCB-870C-E8972BD9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7162800" cy="4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For questions, live demos, or to request a license key, contact: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Dean Baskin</a:t>
            </a:r>
          </a:p>
          <a:p>
            <a:pPr marL="0" indent="0" algn="ctr">
              <a:buNone/>
            </a:pPr>
            <a:r>
              <a:rPr lang="en-US" dirty="0" err="1"/>
              <a:t>TwinEngines</a:t>
            </a:r>
            <a:r>
              <a:rPr lang="en-US" dirty="0"/>
              <a:t>, Inc.</a:t>
            </a:r>
          </a:p>
          <a:p>
            <a:pPr marL="0" indent="0" algn="ctr">
              <a:buNone/>
            </a:pPr>
            <a:r>
              <a:rPr lang="en-US" dirty="0"/>
              <a:t>859-536-2540</a:t>
            </a:r>
          </a:p>
          <a:p>
            <a:pPr marL="0" indent="0" algn="ctr">
              <a:buNone/>
            </a:pPr>
            <a:r>
              <a:rPr lang="en-US" dirty="0">
                <a:ln cap="flat" cmpd="sng">
                  <a:noFill/>
                </a:ln>
                <a:noFill/>
                <a:hlinkClick r:id="rId3"/>
              </a:rPr>
              <a:t>dbaskin@twinengines.com</a:t>
            </a:r>
            <a:endParaRPr lang="en-US" dirty="0">
              <a:ln cap="flat" cmpd="sng"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211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New Website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98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Futura Hv BT (Body)"/>
              </a:rPr>
              <a:t>New website looks like this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6172200" cy="34159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4637" y="4550782"/>
            <a:ext cx="7760520" cy="954107"/>
            <a:chOff x="1214637" y="4550782"/>
            <a:chExt cx="7760520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6417243" y="4550782"/>
              <a:ext cx="25579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Futura Hv BT (Body)"/>
                </a:rPr>
                <a:t>This page and the icon in the upper left corner are customizable by clicking here</a:t>
              </a:r>
            </a:p>
          </p:txBody>
        </p:sp>
        <p:sp>
          <p:nvSpPr>
            <p:cNvPr id="9" name="Arrow: Left 8"/>
            <p:cNvSpPr/>
            <p:nvPr/>
          </p:nvSpPr>
          <p:spPr bwMode="auto">
            <a:xfrm>
              <a:off x="1214637" y="4875436"/>
              <a:ext cx="5186163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799" y="3124200"/>
            <a:ext cx="8329062" cy="307777"/>
            <a:chOff x="1214636" y="4875436"/>
            <a:chExt cx="7797692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6673546" y="4875436"/>
              <a:ext cx="2338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Futura Hv BT (Body)"/>
                </a:rPr>
                <a:t>Click the Discharges tab</a:t>
              </a:r>
            </a:p>
          </p:txBody>
        </p:sp>
        <p:sp>
          <p:nvSpPr>
            <p:cNvPr id="12" name="Arrow: Left 11"/>
            <p:cNvSpPr/>
            <p:nvPr/>
          </p:nvSpPr>
          <p:spPr bwMode="auto">
            <a:xfrm>
              <a:off x="1214636" y="4875436"/>
              <a:ext cx="5421737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3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86FD3-A03E-4B39-9BDA-F6B57508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6" y="1800367"/>
            <a:ext cx="5944403" cy="4448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Main Page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8600" y="2309336"/>
            <a:ext cx="8801898" cy="738664"/>
            <a:chOff x="49327" y="3219205"/>
            <a:chExt cx="8801898" cy="738664"/>
          </a:xfrm>
        </p:grpSpPr>
        <p:grpSp>
          <p:nvGrpSpPr>
            <p:cNvPr id="24" name="Group 23"/>
            <p:cNvGrpSpPr/>
            <p:nvPr/>
          </p:nvGrpSpPr>
          <p:grpSpPr>
            <a:xfrm>
              <a:off x="1573327" y="3219205"/>
              <a:ext cx="7277898" cy="738664"/>
              <a:chOff x="2035032" y="4627694"/>
              <a:chExt cx="6813590" cy="73866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509840" y="4627694"/>
                <a:ext cx="23387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NGB22s are created as “Cases” in the system and can be found here</a:t>
                </a:r>
              </a:p>
            </p:txBody>
          </p:sp>
          <p:sp>
            <p:nvSpPr>
              <p:cNvPr id="27" name="Arrow: Left 26"/>
              <p:cNvSpPr/>
              <p:nvPr/>
            </p:nvSpPr>
            <p:spPr bwMode="auto">
              <a:xfrm>
                <a:off x="2035032" y="4844626"/>
                <a:ext cx="4454533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49327" y="3348270"/>
              <a:ext cx="1524000" cy="423478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4200" y="5060239"/>
            <a:ext cx="5906298" cy="738664"/>
            <a:chOff x="2615981" y="3123634"/>
            <a:chExt cx="5906298" cy="738664"/>
          </a:xfrm>
        </p:grpSpPr>
        <p:grpSp>
          <p:nvGrpSpPr>
            <p:cNvPr id="29" name="Group 28"/>
            <p:cNvGrpSpPr/>
            <p:nvPr/>
          </p:nvGrpSpPr>
          <p:grpSpPr>
            <a:xfrm>
              <a:off x="4368582" y="3123634"/>
              <a:ext cx="4153697" cy="738664"/>
              <a:chOff x="4651959" y="4532123"/>
              <a:chExt cx="3888704" cy="73866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655893" y="4532123"/>
                <a:ext cx="18847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Settings need to be configured for the new system</a:t>
                </a:r>
              </a:p>
            </p:txBody>
          </p:sp>
          <p:sp>
            <p:nvSpPr>
              <p:cNvPr id="32" name="Arrow: Left 31"/>
              <p:cNvSpPr/>
              <p:nvPr/>
            </p:nvSpPr>
            <p:spPr bwMode="auto">
              <a:xfrm>
                <a:off x="4651959" y="4901455"/>
                <a:ext cx="1968640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 bwMode="auto">
            <a:xfrm>
              <a:off x="2615981" y="3436137"/>
              <a:ext cx="1752600" cy="418458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4333A-4852-4FD0-8000-76788094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7" y="2752815"/>
            <a:ext cx="4629150" cy="215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TwinEngines</a:t>
            </a:r>
            <a:r>
              <a:rPr lang="en-US" dirty="0"/>
              <a:t> Discharges </a:t>
            </a:r>
            <a:br>
              <a:rPr lang="en-US" dirty="0"/>
            </a:br>
            <a:r>
              <a:rPr lang="en-US" dirty="0"/>
              <a:t>Settings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1" y="2396294"/>
            <a:ext cx="8160167" cy="2031325"/>
            <a:chOff x="-617908" y="3504556"/>
            <a:chExt cx="8160167" cy="2031325"/>
          </a:xfrm>
        </p:grpSpPr>
        <p:grpSp>
          <p:nvGrpSpPr>
            <p:cNvPr id="7" name="Group 6"/>
            <p:cNvGrpSpPr/>
            <p:nvPr/>
          </p:nvGrpSpPr>
          <p:grpSpPr>
            <a:xfrm>
              <a:off x="2201492" y="3504556"/>
              <a:ext cx="5340767" cy="2031325"/>
              <a:chOff x="2623122" y="4913045"/>
              <a:chExt cx="5000041" cy="203132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91762" y="4913045"/>
                <a:ext cx="30314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Support for 2 versions of the NGB22 form:</a:t>
                </a:r>
              </a:p>
              <a:p>
                <a:endParaRPr lang="en-US" sz="1400" b="0" dirty="0">
                  <a:latin typeface="Futura Hv BT (Body)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latin typeface="Futura Hv BT (Body)"/>
                  </a:rPr>
                  <a:t>20160628 – latest version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b="0" dirty="0">
                  <a:latin typeface="Futura Hv BT (Body)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latin typeface="Futura Hv BT (Body)"/>
                  </a:rPr>
                  <a:t>20120420 - same version as in old system, no “Soldier not Available for Signature” option though</a:t>
                </a:r>
              </a:p>
            </p:txBody>
          </p:sp>
          <p:sp>
            <p:nvSpPr>
              <p:cNvPr id="10" name="Arrow: Left 9"/>
              <p:cNvSpPr/>
              <p:nvPr/>
            </p:nvSpPr>
            <p:spPr bwMode="auto">
              <a:xfrm>
                <a:off x="2623122" y="5621812"/>
                <a:ext cx="1968640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-617908" y="4213323"/>
              <a:ext cx="2819400" cy="339934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1435" y="2603718"/>
            <a:ext cx="8051453" cy="1815882"/>
            <a:chOff x="-647784" y="2274483"/>
            <a:chExt cx="8051453" cy="1815882"/>
          </a:xfrm>
        </p:grpSpPr>
        <p:grpSp>
          <p:nvGrpSpPr>
            <p:cNvPr id="12" name="Group 11"/>
            <p:cNvGrpSpPr/>
            <p:nvPr/>
          </p:nvGrpSpPr>
          <p:grpSpPr>
            <a:xfrm>
              <a:off x="2095415" y="2274483"/>
              <a:ext cx="5308254" cy="1815882"/>
              <a:chOff x="2523813" y="3682972"/>
              <a:chExt cx="4969603" cy="181588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66795" y="3682972"/>
                <a:ext cx="292662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Set this date to the day you want to cut over to the new system.  The system will start creating NGB22 cases for all DSCH/SEP orders published in MILPO Orders after this date.  Defaults to the date the new system was installed.</a:t>
                </a:r>
              </a:p>
            </p:txBody>
          </p:sp>
          <p:sp>
            <p:nvSpPr>
              <p:cNvPr id="15" name="Arrow: Left 14"/>
              <p:cNvSpPr/>
              <p:nvPr/>
            </p:nvSpPr>
            <p:spPr bwMode="auto">
              <a:xfrm>
                <a:off x="2523813" y="4438513"/>
                <a:ext cx="2030968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-647784" y="3055773"/>
              <a:ext cx="2730365" cy="27905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288" y="3692056"/>
            <a:ext cx="7915136" cy="879944"/>
            <a:chOff x="633941" y="1449411"/>
            <a:chExt cx="7915136" cy="879944"/>
          </a:xfrm>
        </p:grpSpPr>
        <p:grpSp>
          <p:nvGrpSpPr>
            <p:cNvPr id="17" name="Group 16"/>
            <p:cNvGrpSpPr/>
            <p:nvPr/>
          </p:nvGrpSpPr>
          <p:grpSpPr>
            <a:xfrm>
              <a:off x="5040706" y="1552216"/>
              <a:ext cx="3508371" cy="523220"/>
              <a:chOff x="5281202" y="2960705"/>
              <a:chExt cx="3284547" cy="52322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148531" y="2960705"/>
                <a:ext cx="2417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Options if you want to track ETS cases in the system.</a:t>
                </a:r>
              </a:p>
            </p:txBody>
          </p:sp>
          <p:sp>
            <p:nvSpPr>
              <p:cNvPr id="20" name="Arrow: Left 19"/>
              <p:cNvSpPr/>
              <p:nvPr/>
            </p:nvSpPr>
            <p:spPr bwMode="auto">
              <a:xfrm>
                <a:off x="5281202" y="3069915"/>
                <a:ext cx="836542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633941" y="1449411"/>
              <a:ext cx="4385911" cy="879944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724D33-3098-4109-B09F-1F5F1DD821E9}"/>
              </a:ext>
            </a:extLst>
          </p:cNvPr>
          <p:cNvGrpSpPr/>
          <p:nvPr/>
        </p:nvGrpSpPr>
        <p:grpSpPr>
          <a:xfrm>
            <a:off x="263089" y="4529088"/>
            <a:ext cx="7563816" cy="307777"/>
            <a:chOff x="532913" y="959954"/>
            <a:chExt cx="7563816" cy="3077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4B3CC0-576C-45A2-A264-F68E21FD3B4D}"/>
                </a:ext>
              </a:extLst>
            </p:cNvPr>
            <p:cNvGrpSpPr/>
            <p:nvPr/>
          </p:nvGrpSpPr>
          <p:grpSpPr>
            <a:xfrm>
              <a:off x="3033878" y="959954"/>
              <a:ext cx="5062851" cy="307777"/>
              <a:chOff x="3402403" y="2368443"/>
              <a:chExt cx="4739856" cy="3077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5CFA33-E07D-4D24-8EB4-686B6327B448}"/>
                  </a:ext>
                </a:extLst>
              </p:cNvPr>
              <p:cNvSpPr txBox="1"/>
              <p:nvPr/>
            </p:nvSpPr>
            <p:spPr>
              <a:xfrm>
                <a:off x="5725041" y="2368443"/>
                <a:ext cx="2417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Futura Hv BT (Body)"/>
                  </a:rPr>
                  <a:t>Also track MRD Cases</a:t>
                </a:r>
              </a:p>
            </p:txBody>
          </p:sp>
          <p:sp>
            <p:nvSpPr>
              <p:cNvPr id="25" name="Arrow: Left 24">
                <a:extLst>
                  <a:ext uri="{FF2B5EF4-FFF2-40B4-BE49-F238E27FC236}">
                    <a16:creationId xmlns:a16="http://schemas.microsoft.com/office/drawing/2014/main" id="{A75714BE-542C-4E7C-8DFA-6F75DE804093}"/>
                  </a:ext>
                </a:extLst>
              </p:cNvPr>
              <p:cNvSpPr/>
              <p:nvPr/>
            </p:nvSpPr>
            <p:spPr bwMode="auto">
              <a:xfrm>
                <a:off x="3402403" y="2371420"/>
                <a:ext cx="2334652" cy="304800"/>
              </a:xfrm>
              <a:prstGeom prst="lef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078682-FE84-4C9A-BEC0-C557D3E33084}"/>
                </a:ext>
              </a:extLst>
            </p:cNvPr>
            <p:cNvSpPr/>
            <p:nvPr/>
          </p:nvSpPr>
          <p:spPr bwMode="auto">
            <a:xfrm>
              <a:off x="532913" y="980736"/>
              <a:ext cx="2480112" cy="26919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Hv BT"/>
        <a:ea typeface=""/>
        <a:cs typeface=""/>
      </a:majorFont>
      <a:minorFont>
        <a:latin typeface="Futura Hv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22146</TotalTime>
  <Words>2163</Words>
  <Application>Microsoft Office PowerPoint</Application>
  <PresentationFormat>On-screen Show (4:3)</PresentationFormat>
  <Paragraphs>248</Paragraphs>
  <Slides>61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Futura Hv BT</vt:lpstr>
      <vt:lpstr>Futura Hv BT (Body)</vt:lpstr>
      <vt:lpstr>Times New Roman</vt:lpstr>
      <vt:lpstr>Verdana</vt:lpstr>
      <vt:lpstr>Wingdings</vt:lpstr>
      <vt:lpstr>Default Design</vt:lpstr>
      <vt:lpstr>Image</vt:lpstr>
      <vt:lpstr>TwinEngines Discharges</vt:lpstr>
      <vt:lpstr>TwinEngines Discharges</vt:lpstr>
      <vt:lpstr>TwinEngines Discharges</vt:lpstr>
      <vt:lpstr>TwinEngines Discharges</vt:lpstr>
      <vt:lpstr>TwinEngines Discharges Installation</vt:lpstr>
      <vt:lpstr>TwinEngines Discharges Accessing the Site</vt:lpstr>
      <vt:lpstr>TwinEngines Discharges  New Website</vt:lpstr>
      <vt:lpstr>TwinEngines Discharges  Main Page</vt:lpstr>
      <vt:lpstr>TwinEngines Discharges  Settings</vt:lpstr>
      <vt:lpstr>TwinEngines Discharges Migrating Data</vt:lpstr>
      <vt:lpstr>TwinEngines Discharges Migrating Data</vt:lpstr>
      <vt:lpstr>TwinEngines Discharges Migrating Data</vt:lpstr>
      <vt:lpstr>TwinEngines Discharges Migrating Data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PowerPoint Presentation</vt:lpstr>
      <vt:lpstr>PowerPoint Presentation</vt:lpstr>
      <vt:lpstr>PowerPoint Presentation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Processing NGB22 Cases</vt:lpstr>
      <vt:lpstr>TwinEngines Discharges  Reporting</vt:lpstr>
      <vt:lpstr>PowerPoint Presentation</vt:lpstr>
      <vt:lpstr>PowerPoint Presentation</vt:lpstr>
      <vt:lpstr>TwinEngines Discharges  Reporting</vt:lpstr>
      <vt:lpstr>TwinEngines Discharges  Reporting</vt:lpstr>
      <vt:lpstr>TwinEngines Discharges Migration</vt:lpstr>
    </vt:vector>
  </TitlesOfParts>
  <Company>TwinEngines,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Dean Baskin</cp:lastModifiedBy>
  <cp:revision>495</cp:revision>
  <dcterms:created xsi:type="dcterms:W3CDTF">2002-01-30T02:28:00Z</dcterms:created>
  <dcterms:modified xsi:type="dcterms:W3CDTF">2017-11-14T18:09:50Z</dcterms:modified>
</cp:coreProperties>
</file>